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7" r:id="rId11"/>
    <p:sldId id="265" r:id="rId12"/>
  </p:sldIdLst>
  <p:sldSz cx="14630400" cy="8229600"/>
  <p:notesSz cx="8229600" cy="14630400"/>
  <p:embeddedFontLst>
    <p:embeddedFont>
      <p:font typeface="Nunito Semi Bold" panose="020B0604020202020204" charset="0"/>
      <p:regular r:id="rId14"/>
    </p:embeddedFont>
    <p:embeddedFont>
      <p:font typeface="Calibri" panose="020F0502020204030204" pitchFamily="34" charset="0"/>
      <p:regular r:id="rId15"/>
      <p:bold r:id="rId16"/>
      <p:italic r:id="rId17"/>
      <p:boldItalic r:id="rId18"/>
    </p:embeddedFont>
    <p:embeddedFont>
      <p:font typeface="PT Sans"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53" d="100"/>
          <a:sy n="53" d="100"/>
        </p:scale>
        <p:origin x="78" y="2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jpg>
</file>

<file path=ppt/media/image14.png>
</file>

<file path=ppt/media/image15.png>
</file>

<file path=ppt/media/image16.jp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1390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0.xml"/><Relationship Id="rId1" Type="http://schemas.openxmlformats.org/officeDocument/2006/relationships/slideLayout" Target="../slideLayouts/slideLayout11.xml"/><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3.jpg"/><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3" y="414190"/>
            <a:ext cx="7858042" cy="2914650"/>
          </a:xfrm>
          <a:prstGeom prst="rect">
            <a:avLst/>
          </a:prstGeom>
          <a:noFill/>
          <a:ln/>
        </p:spPr>
        <p:txBody>
          <a:bodyPr wrap="square" lIns="0" tIns="0" rIns="0" bIns="0" rtlCol="0" anchor="t"/>
          <a:lstStyle/>
          <a:p>
            <a:pPr marL="0" indent="0">
              <a:lnSpc>
                <a:spcPts val="7650"/>
              </a:lnSpc>
              <a:buNone/>
            </a:pPr>
            <a:r>
              <a:rPr lang="en-US" sz="6500" dirty="0">
                <a:solidFill>
                  <a:srgbClr val="FFFFFF"/>
                </a:solidFill>
                <a:latin typeface="Times New Roman" panose="02020603050405020304" pitchFamily="18" charset="0"/>
                <a:ea typeface="Nunito Semi Bold" pitchFamily="34" charset="-122"/>
                <a:cs typeface="Times New Roman" panose="02020603050405020304" pitchFamily="18" charset="0"/>
              </a:rPr>
              <a:t>Movie Review Classification: Sentiment Analysis</a:t>
            </a:r>
            <a:endParaRPr lang="en-US" sz="6500" dirty="0">
              <a:latin typeface="Times New Roman" panose="02020603050405020304" pitchFamily="18" charset="0"/>
              <a:cs typeface="Times New Roman" panose="02020603050405020304" pitchFamily="18" charset="0"/>
            </a:endParaRPr>
          </a:p>
        </p:txBody>
      </p:sp>
      <p:sp>
        <p:nvSpPr>
          <p:cNvPr id="4" name="Text 1"/>
          <p:cNvSpPr/>
          <p:nvPr/>
        </p:nvSpPr>
        <p:spPr>
          <a:xfrm>
            <a:off x="837722" y="3540263"/>
            <a:ext cx="7858043" cy="1551689"/>
          </a:xfrm>
          <a:prstGeom prst="rect">
            <a:avLst/>
          </a:prstGeom>
          <a:noFill/>
          <a:ln/>
        </p:spPr>
        <p:txBody>
          <a:bodyPr wrap="square" lIns="0" tIns="0" rIns="0" bIns="0" rtlCol="0" anchor="t"/>
          <a:lstStyle/>
          <a:p>
            <a:pPr marL="0" indent="0">
              <a:lnSpc>
                <a:spcPts val="3000"/>
              </a:lnSpc>
              <a:buNone/>
            </a:pPr>
            <a:r>
              <a:rPr lang="en-US" sz="2800" dirty="0">
                <a:solidFill>
                  <a:schemeClr val="accent1">
                    <a:lumMod val="60000"/>
                    <a:lumOff val="40000"/>
                  </a:schemeClr>
                </a:solidFill>
                <a:latin typeface="Times New Roman" panose="02020603050405020304" pitchFamily="18" charset="0"/>
                <a:ea typeface="PT Sans" pitchFamily="34" charset="-122"/>
                <a:cs typeface="Times New Roman" panose="02020603050405020304" pitchFamily="18" charset="0"/>
              </a:rPr>
              <a:t>This presentation explores the development and deployment of a movie review classification model leveraging sentiment analysis, a critical aspect of natural language processing</a:t>
            </a:r>
            <a:r>
              <a:rPr lang="en-US" sz="2800" dirty="0" smtClean="0">
                <a:solidFill>
                  <a:schemeClr val="accent1">
                    <a:lumMod val="60000"/>
                    <a:lumOff val="40000"/>
                  </a:schemeClr>
                </a:solidFill>
                <a:latin typeface="Times New Roman" panose="02020603050405020304" pitchFamily="18" charset="0"/>
                <a:ea typeface="PT Sans" pitchFamily="34" charset="-122"/>
                <a:cs typeface="Times New Roman" panose="02020603050405020304" pitchFamily="18" charset="0"/>
              </a:rPr>
              <a:t>.</a:t>
            </a:r>
          </a:p>
          <a:p>
            <a:pPr marL="0" indent="0">
              <a:lnSpc>
                <a:spcPts val="3000"/>
              </a:lnSpc>
              <a:buNone/>
            </a:pPr>
            <a:endParaRPr lang="en-US" sz="1850" dirty="0"/>
          </a:p>
        </p:txBody>
      </p:sp>
      <p:sp>
        <p:nvSpPr>
          <p:cNvPr id="5" name="Text 1"/>
          <p:cNvSpPr/>
          <p:nvPr/>
        </p:nvSpPr>
        <p:spPr>
          <a:xfrm>
            <a:off x="837722" y="5217460"/>
            <a:ext cx="7468553" cy="2402540"/>
          </a:xfrm>
          <a:prstGeom prst="rect">
            <a:avLst/>
          </a:prstGeom>
          <a:noFill/>
          <a:ln/>
        </p:spPr>
        <p:txBody>
          <a:bodyPr wrap="square" lIns="0" tIns="0" rIns="0" bIns="0" rtlCol="0" anchor="t"/>
          <a:lstStyle/>
          <a:p>
            <a:pPr>
              <a:lnSpc>
                <a:spcPts val="3000"/>
              </a:lnSpc>
            </a:pPr>
            <a:r>
              <a:rPr lang="en-US" sz="2000" dirty="0" smtClean="0">
                <a:solidFill>
                  <a:schemeClr val="bg2">
                    <a:lumMod val="75000"/>
                  </a:schemeClr>
                </a:solidFill>
                <a:latin typeface="Times New Roman" panose="02020603050405020304" pitchFamily="18" charset="0"/>
                <a:ea typeface="PT Sans" pitchFamily="34" charset="-122"/>
                <a:cs typeface="Times New Roman" panose="02020603050405020304" pitchFamily="18" charset="0"/>
              </a:rPr>
              <a:t>Presented by:</a:t>
            </a:r>
          </a:p>
          <a:p>
            <a:pPr marL="342900" indent="-342900">
              <a:lnSpc>
                <a:spcPts val="3000"/>
              </a:lnSpc>
              <a:buFont typeface="Arial" panose="020B0604020202020204" pitchFamily="34" charset="0"/>
              <a:buChar char="•"/>
            </a:pPr>
            <a:r>
              <a:rPr lang="en-US" sz="2000" dirty="0" smtClean="0">
                <a:solidFill>
                  <a:schemeClr val="bg2">
                    <a:lumMod val="75000"/>
                  </a:schemeClr>
                </a:solidFill>
                <a:latin typeface="Times New Roman" panose="02020603050405020304" pitchFamily="18" charset="0"/>
                <a:ea typeface="PT Sans" pitchFamily="34" charset="-122"/>
                <a:cs typeface="Times New Roman" panose="02020603050405020304" pitchFamily="18" charset="0"/>
              </a:rPr>
              <a:t>Sarah Osama Mohamed Elfishawy.</a:t>
            </a:r>
          </a:p>
          <a:p>
            <a:pPr marL="342900" indent="-342900">
              <a:lnSpc>
                <a:spcPts val="3000"/>
              </a:lnSpc>
              <a:buFont typeface="Arial" panose="020B0604020202020204" pitchFamily="34" charset="0"/>
              <a:buChar char="•"/>
            </a:pPr>
            <a:r>
              <a:rPr lang="en-US" sz="2000" dirty="0" smtClean="0">
                <a:solidFill>
                  <a:schemeClr val="bg2">
                    <a:lumMod val="75000"/>
                  </a:schemeClr>
                </a:solidFill>
                <a:latin typeface="Times New Roman" panose="02020603050405020304" pitchFamily="18" charset="0"/>
                <a:ea typeface="PT Sans" pitchFamily="34" charset="-122"/>
                <a:cs typeface="Times New Roman" panose="02020603050405020304" pitchFamily="18" charset="0"/>
              </a:rPr>
              <a:t>Mahmoud Attya Mohamed Attya.</a:t>
            </a:r>
          </a:p>
          <a:p>
            <a:pPr marL="342900" indent="-342900">
              <a:lnSpc>
                <a:spcPts val="3000"/>
              </a:lnSpc>
              <a:buFont typeface="Arial" panose="020B0604020202020204" pitchFamily="34" charset="0"/>
              <a:buChar char="•"/>
            </a:pPr>
            <a:r>
              <a:rPr lang="en-US" sz="2000" dirty="0" smtClean="0">
                <a:solidFill>
                  <a:schemeClr val="bg2">
                    <a:lumMod val="75000"/>
                  </a:schemeClr>
                </a:solidFill>
                <a:latin typeface="Times New Roman" panose="02020603050405020304" pitchFamily="18" charset="0"/>
                <a:ea typeface="PT Sans" pitchFamily="34" charset="-122"/>
                <a:cs typeface="Times New Roman" panose="02020603050405020304" pitchFamily="18" charset="0"/>
              </a:rPr>
              <a:t>Yasmin Hamdy Mahmoud.</a:t>
            </a:r>
          </a:p>
          <a:p>
            <a:pPr marL="342900" indent="-342900">
              <a:lnSpc>
                <a:spcPts val="3000"/>
              </a:lnSpc>
              <a:buFont typeface="Arial" panose="020B0604020202020204" pitchFamily="34" charset="0"/>
              <a:buChar char="•"/>
            </a:pPr>
            <a:r>
              <a:rPr lang="en-US" sz="2000" dirty="0" smtClean="0">
                <a:solidFill>
                  <a:schemeClr val="bg2">
                    <a:lumMod val="75000"/>
                  </a:schemeClr>
                </a:solidFill>
                <a:latin typeface="Times New Roman" panose="02020603050405020304" pitchFamily="18" charset="0"/>
                <a:ea typeface="PT Sans" pitchFamily="34" charset="-122"/>
                <a:cs typeface="Times New Roman" panose="02020603050405020304" pitchFamily="18" charset="0"/>
              </a:rPr>
              <a:t>Lilian Stephanos Yonan.</a:t>
            </a:r>
          </a:p>
          <a:p>
            <a:pPr marL="342900" indent="-342900">
              <a:lnSpc>
                <a:spcPts val="3000"/>
              </a:lnSpc>
              <a:buFont typeface="Arial" panose="020B0604020202020204" pitchFamily="34" charset="0"/>
              <a:buChar char="•"/>
            </a:pPr>
            <a:r>
              <a:rPr lang="en-US" sz="2000" dirty="0" smtClean="0">
                <a:solidFill>
                  <a:schemeClr val="bg2">
                    <a:lumMod val="75000"/>
                  </a:schemeClr>
                </a:solidFill>
                <a:latin typeface="Times New Roman" panose="02020603050405020304" pitchFamily="18" charset="0"/>
                <a:ea typeface="PT Sans" pitchFamily="34" charset="-122"/>
                <a:cs typeface="Times New Roman" panose="02020603050405020304" pitchFamily="18" charset="0"/>
              </a:rPr>
              <a:t>Osama Hafez Fathy Hafez.</a:t>
            </a:r>
          </a:p>
          <a:p>
            <a:pPr marL="0" indent="0">
              <a:lnSpc>
                <a:spcPts val="3000"/>
              </a:lnSpc>
              <a:buNone/>
            </a:pPr>
            <a:endParaRPr lang="en-US" sz="1850" dirty="0" smtClean="0">
              <a:solidFill>
                <a:srgbClr val="FFFFFF"/>
              </a:solidFill>
              <a:latin typeface="Times New Roman" panose="02020603050405020304" pitchFamily="18" charset="0"/>
              <a:ea typeface="PT Sans" pitchFamily="34" charset="-122"/>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764858" y="776764"/>
            <a:ext cx="6622060" cy="642699"/>
          </a:xfrm>
          <a:prstGeom prst="rect">
            <a:avLst/>
          </a:prstGeom>
          <a:noFill/>
          <a:ln/>
        </p:spPr>
        <p:txBody>
          <a:bodyPr wrap="none" lIns="0" tIns="0" rIns="0" bIns="0" rtlCol="0" anchor="t"/>
          <a:lstStyle/>
          <a:p>
            <a:pPr marL="0" indent="0">
              <a:lnSpc>
                <a:spcPts val="5050"/>
              </a:lnSpc>
              <a:buNone/>
            </a:pPr>
            <a:r>
              <a:rPr lang="en-US" sz="5400" dirty="0" smtClean="0">
                <a:solidFill>
                  <a:srgbClr val="FFFFFF"/>
                </a:solidFill>
                <a:latin typeface="Nunito Semi Bold" pitchFamily="34" charset="0"/>
                <a:ea typeface="Nunito Semi Bold" pitchFamily="34" charset="-122"/>
                <a:cs typeface="Nunito Semi Bold" pitchFamily="34" charset="-120"/>
              </a:rPr>
              <a:t>Conclusion</a:t>
            </a:r>
            <a:endParaRPr lang="en-US" sz="5400" dirty="0"/>
          </a:p>
        </p:txBody>
      </p:sp>
      <p:sp>
        <p:nvSpPr>
          <p:cNvPr id="3" name="Text 5"/>
          <p:cNvSpPr/>
          <p:nvPr/>
        </p:nvSpPr>
        <p:spPr>
          <a:xfrm>
            <a:off x="1123873" y="2008094"/>
            <a:ext cx="11444645" cy="2707341"/>
          </a:xfrm>
          <a:prstGeom prst="rect">
            <a:avLst/>
          </a:prstGeom>
          <a:noFill/>
          <a:ln/>
        </p:spPr>
        <p:txBody>
          <a:bodyPr wrap="square" lIns="0" tIns="0" rIns="0" bIns="0" rtlCol="0" anchor="t"/>
          <a:lstStyle/>
          <a:p>
            <a:pPr>
              <a:lnSpc>
                <a:spcPts val="2750"/>
              </a:lnSpc>
            </a:pPr>
            <a:r>
              <a:rPr lang="en-US" sz="2800" dirty="0" smtClean="0">
                <a:solidFill>
                  <a:srgbClr val="FFFFFF"/>
                </a:solidFill>
                <a:latin typeface="PT Sans" pitchFamily="34" charset="0"/>
                <a:ea typeface="PT Sans" pitchFamily="34" charset="-122"/>
                <a:cs typeface="PT Sans" pitchFamily="34" charset="-120"/>
              </a:rPr>
              <a:t>The text classification project successfully demonstrates the implementation of a sentiment analysis model using the IMDb dataset. By following a structured approach—from data preprocessing and model training to evaluation and deployment—the project highlights the capabilities of deep learning in understanding human sentiments through text.</a:t>
            </a:r>
            <a:endParaRPr lang="en-US" sz="2800" dirty="0">
              <a:solidFill>
                <a:srgbClr val="FFFFFF"/>
              </a:solidFill>
              <a:latin typeface="PT Sans" pitchFamily="34" charset="0"/>
              <a:ea typeface="PT Sans" pitchFamily="34" charset="-122"/>
              <a:cs typeface="PT Sans" pitchFamily="34" charset="-120"/>
            </a:endParaRPr>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8901" y="4189530"/>
            <a:ext cx="6454588" cy="3687434"/>
          </a:xfrm>
          <a:prstGeom prst="rect">
            <a:avLst/>
          </a:prstGeom>
        </p:spPr>
      </p:pic>
    </p:spTree>
    <p:extLst>
      <p:ext uri="{BB962C8B-B14F-4D97-AF65-F5344CB8AC3E}">
        <p14:creationId xmlns:p14="http://schemas.microsoft.com/office/powerpoint/2010/main" val="39731251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3" name="Text 0"/>
          <p:cNvSpPr/>
          <p:nvPr/>
        </p:nvSpPr>
        <p:spPr>
          <a:xfrm>
            <a:off x="764858" y="727910"/>
            <a:ext cx="6693777" cy="774004"/>
          </a:xfrm>
          <a:prstGeom prst="rect">
            <a:avLst/>
          </a:prstGeom>
          <a:noFill/>
          <a:ln/>
        </p:spPr>
        <p:txBody>
          <a:bodyPr wrap="none" lIns="0" tIns="0" rIns="0" bIns="0" rtlCol="0" anchor="t"/>
          <a:lstStyle/>
          <a:p>
            <a:pPr marL="0" indent="0">
              <a:lnSpc>
                <a:spcPts val="5050"/>
              </a:lnSpc>
              <a:buNone/>
            </a:pPr>
            <a:r>
              <a:rPr lang="en-US" sz="5400" dirty="0" smtClean="0">
                <a:solidFill>
                  <a:srgbClr val="FFFFFF"/>
                </a:solidFill>
                <a:latin typeface="Nunito Semi Bold" pitchFamily="34" charset="0"/>
                <a:ea typeface="Nunito Semi Bold" pitchFamily="34" charset="-122"/>
                <a:cs typeface="Nunito Semi Bold" pitchFamily="34" charset="-120"/>
              </a:rPr>
              <a:t>Future </a:t>
            </a:r>
            <a:r>
              <a:rPr lang="en-US" sz="5400" dirty="0">
                <a:solidFill>
                  <a:srgbClr val="FFFFFF"/>
                </a:solidFill>
                <a:latin typeface="Nunito Semi Bold" pitchFamily="34" charset="0"/>
                <a:ea typeface="Nunito Semi Bold" pitchFamily="34" charset="-122"/>
                <a:cs typeface="Nunito Semi Bold" pitchFamily="34" charset="-120"/>
              </a:rPr>
              <a:t>Work</a:t>
            </a:r>
            <a:endParaRPr lang="en-US" sz="5400" dirty="0"/>
          </a:p>
        </p:txBody>
      </p:sp>
      <p:sp>
        <p:nvSpPr>
          <p:cNvPr id="17" name="Shape 2"/>
          <p:cNvSpPr/>
          <p:nvPr/>
        </p:nvSpPr>
        <p:spPr>
          <a:xfrm>
            <a:off x="498696" y="2019384"/>
            <a:ext cx="491609" cy="491609"/>
          </a:xfrm>
          <a:prstGeom prst="roundRect">
            <a:avLst>
              <a:gd name="adj" fmla="val 66681"/>
            </a:avLst>
          </a:prstGeom>
          <a:solidFill>
            <a:srgbClr val="00002E"/>
          </a:solidFill>
          <a:ln w="22860">
            <a:solidFill>
              <a:srgbClr val="F2B42D"/>
            </a:solidFill>
            <a:prstDash val="solid"/>
          </a:ln>
        </p:spPr>
      </p:sp>
      <p:sp>
        <p:nvSpPr>
          <p:cNvPr id="18" name="Text 3"/>
          <p:cNvSpPr/>
          <p:nvPr/>
        </p:nvSpPr>
        <p:spPr>
          <a:xfrm>
            <a:off x="651929" y="2110943"/>
            <a:ext cx="185023" cy="308491"/>
          </a:xfrm>
          <a:prstGeom prst="rect">
            <a:avLst/>
          </a:prstGeom>
          <a:noFill/>
          <a:ln/>
        </p:spPr>
        <p:txBody>
          <a:bodyPr wrap="none" lIns="0" tIns="0" rIns="0" bIns="0" rtlCol="0" anchor="t"/>
          <a:lstStyle/>
          <a:p>
            <a:pPr marL="0" indent="0" algn="ctr">
              <a:lnSpc>
                <a:spcPts val="2400"/>
              </a:lnSpc>
              <a:buNone/>
            </a:pPr>
            <a:r>
              <a:rPr lang="en-US" sz="2400" dirty="0">
                <a:solidFill>
                  <a:srgbClr val="FFFFFF"/>
                </a:solidFill>
                <a:latin typeface="Nunito Semi Bold" pitchFamily="34" charset="0"/>
                <a:ea typeface="Nunito Semi Bold" pitchFamily="34" charset="-122"/>
                <a:cs typeface="Nunito Semi Bold" pitchFamily="34" charset="-120"/>
              </a:rPr>
              <a:t>1</a:t>
            </a:r>
            <a:endParaRPr lang="en-US" sz="3200" dirty="0"/>
          </a:p>
        </p:txBody>
      </p:sp>
      <p:sp>
        <p:nvSpPr>
          <p:cNvPr id="19" name="Text 4"/>
          <p:cNvSpPr/>
          <p:nvPr/>
        </p:nvSpPr>
        <p:spPr>
          <a:xfrm>
            <a:off x="1208784" y="2019384"/>
            <a:ext cx="2571036" cy="321231"/>
          </a:xfrm>
          <a:prstGeom prst="rect">
            <a:avLst/>
          </a:prstGeom>
          <a:noFill/>
          <a:ln/>
        </p:spPr>
        <p:txBody>
          <a:bodyPr wrap="none" lIns="0" tIns="0" rIns="0" bIns="0" rtlCol="0" anchor="t"/>
          <a:lstStyle/>
          <a:p>
            <a:pPr marL="0" indent="0">
              <a:lnSpc>
                <a:spcPts val="2500"/>
              </a:lnSpc>
              <a:buNone/>
            </a:pPr>
            <a:r>
              <a:rPr lang="en-US" sz="2800" dirty="0">
                <a:solidFill>
                  <a:srgbClr val="FFFFFF"/>
                </a:solidFill>
                <a:latin typeface="Nunito Semi Bold" pitchFamily="34" charset="0"/>
                <a:ea typeface="Nunito Semi Bold" pitchFamily="34" charset="-122"/>
                <a:cs typeface="Nunito Semi Bold" pitchFamily="34" charset="-120"/>
              </a:rPr>
              <a:t>Model Improvement</a:t>
            </a:r>
            <a:endParaRPr lang="en-US" sz="2800" dirty="0"/>
          </a:p>
        </p:txBody>
      </p:sp>
      <p:sp>
        <p:nvSpPr>
          <p:cNvPr id="20" name="Text 5"/>
          <p:cNvSpPr/>
          <p:nvPr/>
        </p:nvSpPr>
        <p:spPr>
          <a:xfrm>
            <a:off x="1208784" y="2471703"/>
            <a:ext cx="2987873" cy="2780110"/>
          </a:xfrm>
          <a:prstGeom prst="rect">
            <a:avLst/>
          </a:prstGeom>
          <a:noFill/>
          <a:ln/>
        </p:spPr>
        <p:txBody>
          <a:bodyPr wrap="square" lIns="0" tIns="0" rIns="0" bIns="0" rtlCol="0" anchor="t"/>
          <a:lstStyle/>
          <a:p>
            <a:pPr marL="0" indent="0">
              <a:lnSpc>
                <a:spcPts val="2750"/>
              </a:lnSpc>
              <a:buNone/>
            </a:pPr>
            <a:r>
              <a:rPr lang="en-US" sz="2000" dirty="0">
                <a:solidFill>
                  <a:srgbClr val="FFFFFF"/>
                </a:solidFill>
                <a:latin typeface="PT Sans" pitchFamily="34" charset="0"/>
                <a:ea typeface="PT Sans" pitchFamily="34" charset="-122"/>
                <a:cs typeface="PT Sans" pitchFamily="34" charset="-120"/>
              </a:rPr>
              <a:t>Exploring more advanced architectures, such as transformers (e.g., BERT or GPT), could enhance the model's performance and ability to understand complex linguistic nuances.</a:t>
            </a:r>
            <a:endParaRPr lang="en-US" sz="2000" dirty="0"/>
          </a:p>
        </p:txBody>
      </p:sp>
      <p:sp>
        <p:nvSpPr>
          <p:cNvPr id="21" name="Shape 6"/>
          <p:cNvSpPr/>
          <p:nvPr/>
        </p:nvSpPr>
        <p:spPr>
          <a:xfrm>
            <a:off x="4973576" y="2019384"/>
            <a:ext cx="491609" cy="491609"/>
          </a:xfrm>
          <a:prstGeom prst="roundRect">
            <a:avLst>
              <a:gd name="adj" fmla="val 66681"/>
            </a:avLst>
          </a:prstGeom>
          <a:solidFill>
            <a:srgbClr val="00002E"/>
          </a:solidFill>
          <a:ln w="22860">
            <a:solidFill>
              <a:srgbClr val="D7425E"/>
            </a:solidFill>
            <a:prstDash val="solid"/>
          </a:ln>
        </p:spPr>
      </p:sp>
      <p:sp>
        <p:nvSpPr>
          <p:cNvPr id="22" name="Text 7"/>
          <p:cNvSpPr/>
          <p:nvPr/>
        </p:nvSpPr>
        <p:spPr>
          <a:xfrm>
            <a:off x="5118061" y="2117622"/>
            <a:ext cx="185023" cy="308491"/>
          </a:xfrm>
          <a:prstGeom prst="rect">
            <a:avLst/>
          </a:prstGeom>
          <a:noFill/>
          <a:ln/>
        </p:spPr>
        <p:txBody>
          <a:bodyPr wrap="none" lIns="0" tIns="0" rIns="0" bIns="0" rtlCol="0" anchor="t"/>
          <a:lstStyle/>
          <a:p>
            <a:pPr marL="0" indent="0" algn="ctr">
              <a:lnSpc>
                <a:spcPts val="2400"/>
              </a:lnSpc>
              <a:buNone/>
            </a:pPr>
            <a:r>
              <a:rPr lang="en-US" sz="2400" dirty="0">
                <a:solidFill>
                  <a:srgbClr val="FFFFFF"/>
                </a:solidFill>
                <a:latin typeface="Nunito Semi Bold" pitchFamily="34" charset="0"/>
                <a:ea typeface="Nunito Semi Bold" pitchFamily="34" charset="-122"/>
                <a:cs typeface="Nunito Semi Bold" pitchFamily="34" charset="-120"/>
              </a:rPr>
              <a:t>2</a:t>
            </a:r>
            <a:endParaRPr lang="en-US" sz="3200" dirty="0"/>
          </a:p>
        </p:txBody>
      </p:sp>
      <p:sp>
        <p:nvSpPr>
          <p:cNvPr id="23" name="Text 8"/>
          <p:cNvSpPr/>
          <p:nvPr/>
        </p:nvSpPr>
        <p:spPr>
          <a:xfrm>
            <a:off x="5601476" y="2019384"/>
            <a:ext cx="3206352" cy="399072"/>
          </a:xfrm>
          <a:prstGeom prst="rect">
            <a:avLst/>
          </a:prstGeom>
          <a:noFill/>
          <a:ln/>
        </p:spPr>
        <p:txBody>
          <a:bodyPr wrap="none" lIns="0" tIns="0" rIns="0" bIns="0" rtlCol="0" anchor="t"/>
          <a:lstStyle/>
          <a:p>
            <a:pPr marL="0" indent="0">
              <a:lnSpc>
                <a:spcPts val="2500"/>
              </a:lnSpc>
              <a:buNone/>
            </a:pPr>
            <a:r>
              <a:rPr lang="en-US" sz="2800" dirty="0">
                <a:solidFill>
                  <a:srgbClr val="FFFFFF"/>
                </a:solidFill>
                <a:latin typeface="Nunito Semi Bold" pitchFamily="34" charset="0"/>
                <a:ea typeface="Nunito Semi Bold" pitchFamily="34" charset="-122"/>
                <a:cs typeface="Nunito Semi Bold" pitchFamily="34" charset="-120"/>
              </a:rPr>
              <a:t>Data Augmentation</a:t>
            </a:r>
            <a:endParaRPr lang="en-US" sz="2800" dirty="0"/>
          </a:p>
        </p:txBody>
      </p:sp>
      <p:sp>
        <p:nvSpPr>
          <p:cNvPr id="24" name="Text 9"/>
          <p:cNvSpPr/>
          <p:nvPr/>
        </p:nvSpPr>
        <p:spPr>
          <a:xfrm>
            <a:off x="5601476" y="2471703"/>
            <a:ext cx="2987873" cy="2446973"/>
          </a:xfrm>
          <a:prstGeom prst="rect">
            <a:avLst/>
          </a:prstGeom>
          <a:noFill/>
          <a:ln/>
        </p:spPr>
        <p:txBody>
          <a:bodyPr wrap="square" lIns="0" tIns="0" rIns="0" bIns="0" rtlCol="0" anchor="t"/>
          <a:lstStyle/>
          <a:p>
            <a:pPr marL="0" indent="0">
              <a:lnSpc>
                <a:spcPts val="2750"/>
              </a:lnSpc>
              <a:buNone/>
            </a:pPr>
            <a:r>
              <a:rPr lang="en-US" sz="2000" dirty="0">
                <a:solidFill>
                  <a:srgbClr val="FFFFFF"/>
                </a:solidFill>
                <a:latin typeface="PT Sans" pitchFamily="34" charset="0"/>
                <a:ea typeface="PT Sans" pitchFamily="34" charset="-122"/>
                <a:cs typeface="PT Sans" pitchFamily="34" charset="-120"/>
              </a:rPr>
              <a:t>Incorporating additional datasets or expanding the current dataset to include more diverse reviews may improve the model's robustness and generalizability.</a:t>
            </a:r>
            <a:endParaRPr lang="en-US" sz="2000" dirty="0"/>
          </a:p>
        </p:txBody>
      </p:sp>
      <p:sp>
        <p:nvSpPr>
          <p:cNvPr id="25" name="Shape 10"/>
          <p:cNvSpPr/>
          <p:nvPr/>
        </p:nvSpPr>
        <p:spPr>
          <a:xfrm>
            <a:off x="545803" y="5802550"/>
            <a:ext cx="491609" cy="491609"/>
          </a:xfrm>
          <a:prstGeom prst="roundRect">
            <a:avLst>
              <a:gd name="adj" fmla="val 66681"/>
            </a:avLst>
          </a:prstGeom>
          <a:solidFill>
            <a:srgbClr val="00002E"/>
          </a:solidFill>
          <a:ln w="22860">
            <a:solidFill>
              <a:srgbClr val="DD785E"/>
            </a:solidFill>
            <a:prstDash val="solid"/>
          </a:ln>
        </p:spPr>
      </p:sp>
      <p:sp>
        <p:nvSpPr>
          <p:cNvPr id="26" name="Text 11"/>
          <p:cNvSpPr/>
          <p:nvPr/>
        </p:nvSpPr>
        <p:spPr>
          <a:xfrm>
            <a:off x="699095" y="5848330"/>
            <a:ext cx="185023" cy="308491"/>
          </a:xfrm>
          <a:prstGeom prst="rect">
            <a:avLst/>
          </a:prstGeom>
          <a:noFill/>
          <a:ln/>
        </p:spPr>
        <p:txBody>
          <a:bodyPr wrap="none" lIns="0" tIns="0" rIns="0" bIns="0" rtlCol="0" anchor="t"/>
          <a:lstStyle/>
          <a:p>
            <a:pPr marL="0" indent="0" algn="ctr">
              <a:lnSpc>
                <a:spcPts val="2400"/>
              </a:lnSpc>
              <a:buNone/>
            </a:pPr>
            <a:r>
              <a:rPr lang="en-US" sz="2400" dirty="0">
                <a:solidFill>
                  <a:srgbClr val="FFFFFF"/>
                </a:solidFill>
                <a:latin typeface="Nunito Semi Bold" pitchFamily="34" charset="0"/>
                <a:ea typeface="Nunito Semi Bold" pitchFamily="34" charset="-122"/>
                <a:cs typeface="Nunito Semi Bold" pitchFamily="34" charset="-120"/>
              </a:rPr>
              <a:t>3</a:t>
            </a:r>
            <a:endParaRPr lang="en-US" sz="3200" dirty="0"/>
          </a:p>
        </p:txBody>
      </p:sp>
      <p:sp>
        <p:nvSpPr>
          <p:cNvPr id="27" name="Text 12"/>
          <p:cNvSpPr/>
          <p:nvPr/>
        </p:nvSpPr>
        <p:spPr>
          <a:xfrm>
            <a:off x="1205498" y="5848330"/>
            <a:ext cx="3909277" cy="400050"/>
          </a:xfrm>
          <a:prstGeom prst="rect">
            <a:avLst/>
          </a:prstGeom>
          <a:noFill/>
          <a:ln/>
        </p:spPr>
        <p:txBody>
          <a:bodyPr wrap="none" lIns="0" tIns="0" rIns="0" bIns="0" rtlCol="0" anchor="t"/>
          <a:lstStyle/>
          <a:p>
            <a:pPr marL="0" indent="0">
              <a:lnSpc>
                <a:spcPts val="2500"/>
              </a:lnSpc>
              <a:buNone/>
            </a:pPr>
            <a:r>
              <a:rPr lang="en-US" sz="2800" dirty="0">
                <a:solidFill>
                  <a:srgbClr val="FFFFFF"/>
                </a:solidFill>
                <a:latin typeface="Nunito Semi Bold" pitchFamily="34" charset="0"/>
                <a:ea typeface="Nunito Semi Bold" pitchFamily="34" charset="-122"/>
                <a:cs typeface="Nunito Semi Bold" pitchFamily="34" charset="-120"/>
              </a:rPr>
              <a:t>Hyperparameter Tuning</a:t>
            </a:r>
            <a:endParaRPr lang="en-US" sz="2800" dirty="0"/>
          </a:p>
        </p:txBody>
      </p:sp>
      <p:sp>
        <p:nvSpPr>
          <p:cNvPr id="28" name="Text 13"/>
          <p:cNvSpPr/>
          <p:nvPr/>
        </p:nvSpPr>
        <p:spPr>
          <a:xfrm>
            <a:off x="1205498" y="6221602"/>
            <a:ext cx="6904196" cy="1157253"/>
          </a:xfrm>
          <a:prstGeom prst="rect">
            <a:avLst/>
          </a:prstGeom>
          <a:noFill/>
          <a:ln/>
        </p:spPr>
        <p:txBody>
          <a:bodyPr wrap="square" lIns="0" tIns="0" rIns="0" bIns="0" rtlCol="0" anchor="t"/>
          <a:lstStyle/>
          <a:p>
            <a:pPr marL="0" indent="0">
              <a:lnSpc>
                <a:spcPts val="2750"/>
              </a:lnSpc>
              <a:buNone/>
            </a:pPr>
            <a:r>
              <a:rPr lang="en-US" sz="2000" dirty="0">
                <a:solidFill>
                  <a:srgbClr val="FFFFFF"/>
                </a:solidFill>
                <a:latin typeface="PT Sans" pitchFamily="34" charset="0"/>
                <a:ea typeface="PT Sans" pitchFamily="34" charset="-122"/>
                <a:cs typeface="PT Sans" pitchFamily="34" charset="-120"/>
              </a:rPr>
              <a:t>Experimenting with different hyperparameters (e.g., learning rates, batch sizes) could further optimize the model's performance.</a:t>
            </a:r>
            <a:endParaRPr lang="en-US" sz="2000" dirty="0"/>
          </a:p>
        </p:txBody>
      </p:sp>
      <p:pic>
        <p:nvPicPr>
          <p:cNvPr id="16" name="Image 0" descr="preencoded.png"/>
          <p:cNvPicPr>
            <a:picLocks noChangeAspect="1"/>
          </p:cNvPicPr>
          <p:nvPr/>
        </p:nvPicPr>
        <p:blipFill>
          <a:blip r:embed="rId3"/>
          <a:stretch>
            <a:fillRect/>
          </a:stretch>
        </p:blipFill>
        <p:spPr>
          <a:xfrm>
            <a:off x="11441906" y="589154"/>
            <a:ext cx="1886048" cy="1886048"/>
          </a:xfrm>
          <a:prstGeom prst="rect">
            <a:avLst/>
          </a:prstGeom>
        </p:spPr>
      </p:pic>
      <p:pic>
        <p:nvPicPr>
          <p:cNvPr id="29" name="Image 1" descr="preencoded.png"/>
          <p:cNvPicPr>
            <a:picLocks noChangeAspect="1"/>
          </p:cNvPicPr>
          <p:nvPr/>
        </p:nvPicPr>
        <p:blipFill>
          <a:blip r:embed="rId4"/>
          <a:stretch>
            <a:fillRect/>
          </a:stretch>
        </p:blipFill>
        <p:spPr>
          <a:xfrm>
            <a:off x="11335330" y="2804840"/>
            <a:ext cx="2113836" cy="2113836"/>
          </a:xfrm>
          <a:prstGeom prst="rect">
            <a:avLst/>
          </a:prstGeom>
        </p:spPr>
      </p:pic>
      <p:pic>
        <p:nvPicPr>
          <p:cNvPr id="30" name="Image 2" descr="preencoded.png"/>
          <p:cNvPicPr>
            <a:picLocks noChangeAspect="1"/>
          </p:cNvPicPr>
          <p:nvPr/>
        </p:nvPicPr>
        <p:blipFill>
          <a:blip r:embed="rId5"/>
          <a:stretch>
            <a:fillRect/>
          </a:stretch>
        </p:blipFill>
        <p:spPr>
          <a:xfrm>
            <a:off x="11465350" y="5062280"/>
            <a:ext cx="2318644" cy="231864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59298"/>
          </a:xfrm>
          <a:prstGeom prst="rect">
            <a:avLst/>
          </a:prstGeom>
        </p:spPr>
      </p:pic>
      <p:sp>
        <p:nvSpPr>
          <p:cNvPr id="3" name="Text 0"/>
          <p:cNvSpPr/>
          <p:nvPr/>
        </p:nvSpPr>
        <p:spPr>
          <a:xfrm>
            <a:off x="828556" y="3610808"/>
            <a:ext cx="5570577" cy="696278"/>
          </a:xfrm>
          <a:prstGeom prst="rect">
            <a:avLst/>
          </a:prstGeom>
          <a:noFill/>
          <a:ln/>
        </p:spPr>
        <p:txBody>
          <a:bodyPr wrap="none" lIns="0" tIns="0" rIns="0" bIns="0" rtlCol="0" anchor="t"/>
          <a:lstStyle/>
          <a:p>
            <a:pPr marL="0" indent="0">
              <a:lnSpc>
                <a:spcPts val="5450"/>
              </a:lnSpc>
              <a:buNone/>
            </a:pPr>
            <a:r>
              <a:rPr lang="en-US" sz="4800" dirty="0">
                <a:solidFill>
                  <a:srgbClr val="FFFFFF"/>
                </a:solidFill>
                <a:latin typeface="Nunito Semi Bold" pitchFamily="34" charset="0"/>
                <a:ea typeface="Nunito Semi Bold" pitchFamily="34" charset="-122"/>
                <a:cs typeface="Nunito Semi Bold" pitchFamily="34" charset="-120"/>
              </a:rPr>
              <a:t>Problem definition</a:t>
            </a:r>
            <a:endParaRPr lang="en-US" sz="4800" dirty="0"/>
          </a:p>
        </p:txBody>
      </p:sp>
      <p:sp>
        <p:nvSpPr>
          <p:cNvPr id="4" name="Text 1"/>
          <p:cNvSpPr/>
          <p:nvPr/>
        </p:nvSpPr>
        <p:spPr>
          <a:xfrm>
            <a:off x="828556" y="4662130"/>
            <a:ext cx="12973288" cy="757238"/>
          </a:xfrm>
          <a:prstGeom prst="rect">
            <a:avLst/>
          </a:prstGeom>
          <a:noFill/>
          <a:ln/>
        </p:spPr>
        <p:txBody>
          <a:bodyPr wrap="square" lIns="0" tIns="0" rIns="0" bIns="0" rtlCol="0" anchor="t"/>
          <a:lstStyle/>
          <a:p>
            <a:pPr marL="0" indent="0">
              <a:lnSpc>
                <a:spcPts val="2950"/>
              </a:lnSpc>
              <a:buNone/>
            </a:pPr>
            <a:r>
              <a:rPr lang="en-US" sz="2000" dirty="0">
                <a:solidFill>
                  <a:srgbClr val="FFFFFF"/>
                </a:solidFill>
                <a:latin typeface="PT Sans" pitchFamily="34" charset="0"/>
                <a:ea typeface="PT Sans" pitchFamily="34" charset="-122"/>
                <a:cs typeface="PT Sans" pitchFamily="34" charset="-120"/>
              </a:rPr>
              <a:t>The project's objective is to create a sentiment analysis model that can effectively classify movie reviews from the IMDb dataset as positive or negative.</a:t>
            </a:r>
            <a:endParaRPr lang="en-US" sz="2000" dirty="0"/>
          </a:p>
        </p:txBody>
      </p:sp>
      <p:sp>
        <p:nvSpPr>
          <p:cNvPr id="5" name="Shape 2"/>
          <p:cNvSpPr/>
          <p:nvPr/>
        </p:nvSpPr>
        <p:spPr>
          <a:xfrm>
            <a:off x="828556" y="5952053"/>
            <a:ext cx="532686" cy="532686"/>
          </a:xfrm>
          <a:prstGeom prst="roundRect">
            <a:avLst>
              <a:gd name="adj" fmla="val 66667"/>
            </a:avLst>
          </a:prstGeom>
          <a:solidFill>
            <a:srgbClr val="00002E"/>
          </a:solidFill>
          <a:ln w="22860">
            <a:solidFill>
              <a:srgbClr val="F2B42D"/>
            </a:solidFill>
            <a:prstDash val="solid"/>
          </a:ln>
        </p:spPr>
      </p:sp>
      <p:sp>
        <p:nvSpPr>
          <p:cNvPr id="6" name="Text 3"/>
          <p:cNvSpPr/>
          <p:nvPr/>
        </p:nvSpPr>
        <p:spPr>
          <a:xfrm>
            <a:off x="994529" y="6051233"/>
            <a:ext cx="200620" cy="334208"/>
          </a:xfrm>
          <a:prstGeom prst="rect">
            <a:avLst/>
          </a:prstGeom>
          <a:noFill/>
          <a:ln/>
        </p:spPr>
        <p:txBody>
          <a:bodyPr wrap="none" lIns="0" tIns="0" rIns="0" bIns="0" rtlCol="0" anchor="t"/>
          <a:lstStyle/>
          <a:p>
            <a:pPr marL="0" indent="0" algn="ctr">
              <a:lnSpc>
                <a:spcPts val="2600"/>
              </a:lnSpc>
              <a:buNone/>
            </a:pPr>
            <a:r>
              <a:rPr lang="en-US" sz="2600" dirty="0">
                <a:solidFill>
                  <a:srgbClr val="FFFFFF"/>
                </a:solidFill>
                <a:latin typeface="Nunito Semi Bold" pitchFamily="34" charset="0"/>
                <a:ea typeface="Nunito Semi Bold" pitchFamily="34" charset="-122"/>
                <a:cs typeface="Nunito Semi Bold" pitchFamily="34" charset="-120"/>
              </a:rPr>
              <a:t>1</a:t>
            </a:r>
            <a:endParaRPr lang="en-US" sz="2600" dirty="0"/>
          </a:p>
        </p:txBody>
      </p:sp>
      <p:sp>
        <p:nvSpPr>
          <p:cNvPr id="7" name="Text 4"/>
          <p:cNvSpPr/>
          <p:nvPr/>
        </p:nvSpPr>
        <p:spPr>
          <a:xfrm>
            <a:off x="1597938" y="5952053"/>
            <a:ext cx="2785229" cy="348020"/>
          </a:xfrm>
          <a:prstGeom prst="rect">
            <a:avLst/>
          </a:prstGeom>
          <a:noFill/>
          <a:ln/>
        </p:spPr>
        <p:txBody>
          <a:bodyPr wrap="none" lIns="0" tIns="0" rIns="0" bIns="0" rtlCol="0" anchor="t"/>
          <a:lstStyle/>
          <a:p>
            <a:pPr marL="0" indent="0">
              <a:lnSpc>
                <a:spcPts val="2700"/>
              </a:lnSpc>
              <a:buNone/>
            </a:pPr>
            <a:r>
              <a:rPr lang="en-US" sz="2400" dirty="0">
                <a:solidFill>
                  <a:srgbClr val="FFFFFF"/>
                </a:solidFill>
                <a:latin typeface="Nunito Semi Bold" pitchFamily="34" charset="0"/>
                <a:ea typeface="Nunito Semi Bold" pitchFamily="34" charset="-122"/>
                <a:cs typeface="Nunito Semi Bold" pitchFamily="34" charset="-120"/>
              </a:rPr>
              <a:t>Sentiment Analysis</a:t>
            </a:r>
            <a:endParaRPr lang="en-US" sz="2400" dirty="0"/>
          </a:p>
        </p:txBody>
      </p:sp>
      <p:sp>
        <p:nvSpPr>
          <p:cNvPr id="8" name="Text 5"/>
          <p:cNvSpPr/>
          <p:nvPr/>
        </p:nvSpPr>
        <p:spPr>
          <a:xfrm>
            <a:off x="1597938" y="6442115"/>
            <a:ext cx="5598914" cy="1135856"/>
          </a:xfrm>
          <a:prstGeom prst="rect">
            <a:avLst/>
          </a:prstGeom>
          <a:noFill/>
          <a:ln/>
        </p:spPr>
        <p:txBody>
          <a:bodyPr wrap="square" lIns="0" tIns="0" rIns="0" bIns="0" rtlCol="0" anchor="t"/>
          <a:lstStyle/>
          <a:p>
            <a:pPr marL="0" indent="0">
              <a:lnSpc>
                <a:spcPts val="2950"/>
              </a:lnSpc>
              <a:buNone/>
            </a:pPr>
            <a:r>
              <a:rPr lang="en-US" sz="2000" dirty="0">
                <a:solidFill>
                  <a:srgbClr val="FFFFFF"/>
                </a:solidFill>
                <a:latin typeface="PT Sans" pitchFamily="34" charset="0"/>
                <a:ea typeface="PT Sans" pitchFamily="34" charset="-122"/>
                <a:cs typeface="PT Sans" pitchFamily="34" charset="-120"/>
              </a:rPr>
              <a:t>Sentiment analysis plays a crucial role in various applications, including market analysis, brand monitoring, and gauging consumer opinions.</a:t>
            </a:r>
            <a:endParaRPr lang="en-US" sz="2000" dirty="0"/>
          </a:p>
        </p:txBody>
      </p:sp>
      <p:sp>
        <p:nvSpPr>
          <p:cNvPr id="9" name="Shape 6"/>
          <p:cNvSpPr/>
          <p:nvPr/>
        </p:nvSpPr>
        <p:spPr>
          <a:xfrm>
            <a:off x="7433548" y="5952053"/>
            <a:ext cx="532686" cy="532686"/>
          </a:xfrm>
          <a:prstGeom prst="roundRect">
            <a:avLst>
              <a:gd name="adj" fmla="val 66667"/>
            </a:avLst>
          </a:prstGeom>
          <a:solidFill>
            <a:srgbClr val="00002E"/>
          </a:solidFill>
          <a:ln w="22860">
            <a:solidFill>
              <a:srgbClr val="D7425E"/>
            </a:solidFill>
            <a:prstDash val="solid"/>
          </a:ln>
        </p:spPr>
      </p:sp>
      <p:sp>
        <p:nvSpPr>
          <p:cNvPr id="10" name="Text 7"/>
          <p:cNvSpPr/>
          <p:nvPr/>
        </p:nvSpPr>
        <p:spPr>
          <a:xfrm>
            <a:off x="7599521" y="6051233"/>
            <a:ext cx="200620" cy="334208"/>
          </a:xfrm>
          <a:prstGeom prst="rect">
            <a:avLst/>
          </a:prstGeom>
          <a:noFill/>
          <a:ln/>
        </p:spPr>
        <p:txBody>
          <a:bodyPr wrap="none" lIns="0" tIns="0" rIns="0" bIns="0" rtlCol="0" anchor="t"/>
          <a:lstStyle/>
          <a:p>
            <a:pPr marL="0" indent="0" algn="ctr">
              <a:lnSpc>
                <a:spcPts val="2600"/>
              </a:lnSpc>
              <a:buNone/>
            </a:pPr>
            <a:r>
              <a:rPr lang="en-US" sz="2600" dirty="0">
                <a:solidFill>
                  <a:srgbClr val="FFFFFF"/>
                </a:solidFill>
                <a:latin typeface="Nunito Semi Bold" pitchFamily="34" charset="0"/>
                <a:ea typeface="Nunito Semi Bold" pitchFamily="34" charset="-122"/>
                <a:cs typeface="Nunito Semi Bold" pitchFamily="34" charset="-120"/>
              </a:rPr>
              <a:t>2</a:t>
            </a:r>
            <a:endParaRPr lang="en-US" sz="2600" dirty="0"/>
          </a:p>
        </p:txBody>
      </p:sp>
      <p:sp>
        <p:nvSpPr>
          <p:cNvPr id="11" name="Text 8"/>
          <p:cNvSpPr/>
          <p:nvPr/>
        </p:nvSpPr>
        <p:spPr>
          <a:xfrm>
            <a:off x="8202930" y="5952053"/>
            <a:ext cx="2785229" cy="348020"/>
          </a:xfrm>
          <a:prstGeom prst="rect">
            <a:avLst/>
          </a:prstGeom>
          <a:noFill/>
          <a:ln/>
        </p:spPr>
        <p:txBody>
          <a:bodyPr wrap="none" lIns="0" tIns="0" rIns="0" bIns="0" rtlCol="0" anchor="t"/>
          <a:lstStyle/>
          <a:p>
            <a:pPr marL="0" indent="0">
              <a:lnSpc>
                <a:spcPts val="2700"/>
              </a:lnSpc>
              <a:buNone/>
            </a:pPr>
            <a:r>
              <a:rPr lang="en-US" sz="2400" dirty="0">
                <a:solidFill>
                  <a:srgbClr val="FFFFFF"/>
                </a:solidFill>
                <a:latin typeface="Nunito Semi Bold" pitchFamily="34" charset="0"/>
                <a:ea typeface="Nunito Semi Bold" pitchFamily="34" charset="-122"/>
                <a:cs typeface="Nunito Semi Bold" pitchFamily="34" charset="-120"/>
              </a:rPr>
              <a:t>IMDb Dataset</a:t>
            </a:r>
            <a:endParaRPr lang="en-US" sz="2400" dirty="0"/>
          </a:p>
        </p:txBody>
      </p:sp>
      <p:sp>
        <p:nvSpPr>
          <p:cNvPr id="12" name="Text 9"/>
          <p:cNvSpPr/>
          <p:nvPr/>
        </p:nvSpPr>
        <p:spPr>
          <a:xfrm>
            <a:off x="8202930" y="6442115"/>
            <a:ext cx="5598914" cy="1135856"/>
          </a:xfrm>
          <a:prstGeom prst="rect">
            <a:avLst/>
          </a:prstGeom>
          <a:noFill/>
          <a:ln/>
        </p:spPr>
        <p:txBody>
          <a:bodyPr wrap="square" lIns="0" tIns="0" rIns="0" bIns="0" rtlCol="0" anchor="t"/>
          <a:lstStyle/>
          <a:p>
            <a:pPr marL="0" indent="0">
              <a:lnSpc>
                <a:spcPts val="2950"/>
              </a:lnSpc>
              <a:buNone/>
            </a:pPr>
            <a:r>
              <a:rPr lang="en-US" sz="2000" dirty="0">
                <a:solidFill>
                  <a:srgbClr val="FFFFFF"/>
                </a:solidFill>
                <a:latin typeface="PT Sans" pitchFamily="34" charset="0"/>
                <a:ea typeface="PT Sans" pitchFamily="34" charset="-122"/>
                <a:cs typeface="PT Sans" pitchFamily="34" charset="-120"/>
              </a:rPr>
              <a:t>The IMDb dataset, containing a vast collection of movie reviews, serves as a valuable resource for training and evaluating the model.</a:t>
            </a:r>
            <a:endParaRPr lang="en-US"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695087" y="704255"/>
            <a:ext cx="9542607" cy="584121"/>
          </a:xfrm>
          <a:prstGeom prst="rect">
            <a:avLst/>
          </a:prstGeom>
          <a:noFill/>
          <a:ln/>
        </p:spPr>
        <p:txBody>
          <a:bodyPr wrap="none" lIns="0" tIns="0" rIns="0" bIns="0" rtlCol="0" anchor="t"/>
          <a:lstStyle/>
          <a:p>
            <a:pPr marL="0" indent="0">
              <a:lnSpc>
                <a:spcPts val="4550"/>
              </a:lnSpc>
              <a:buNone/>
            </a:pPr>
            <a:r>
              <a:rPr lang="en-US" sz="4400" dirty="0">
                <a:solidFill>
                  <a:srgbClr val="FFFFFF"/>
                </a:solidFill>
                <a:latin typeface="Nunito Semi Bold" pitchFamily="34" charset="0"/>
                <a:ea typeface="Nunito Semi Bold" pitchFamily="34" charset="-122"/>
                <a:cs typeface="Nunito Semi Bold" pitchFamily="34" charset="-120"/>
              </a:rPr>
              <a:t>Movie Classification Model Flowchart</a:t>
            </a:r>
            <a:endParaRPr lang="en-US" sz="4400" dirty="0"/>
          </a:p>
        </p:txBody>
      </p:sp>
      <p:sp>
        <p:nvSpPr>
          <p:cNvPr id="3" name="Shape 1"/>
          <p:cNvSpPr/>
          <p:nvPr/>
        </p:nvSpPr>
        <p:spPr>
          <a:xfrm>
            <a:off x="7303770" y="1685568"/>
            <a:ext cx="22860" cy="5839658"/>
          </a:xfrm>
          <a:prstGeom prst="roundRect">
            <a:avLst>
              <a:gd name="adj" fmla="val 1303324"/>
            </a:avLst>
          </a:prstGeom>
          <a:solidFill>
            <a:srgbClr val="FFFFFF">
              <a:alpha val="24000"/>
            </a:srgbClr>
          </a:solidFill>
          <a:ln/>
        </p:spPr>
      </p:sp>
      <p:sp>
        <p:nvSpPr>
          <p:cNvPr id="4" name="Shape 2"/>
          <p:cNvSpPr/>
          <p:nvPr/>
        </p:nvSpPr>
        <p:spPr>
          <a:xfrm>
            <a:off x="6419552" y="2120860"/>
            <a:ext cx="695087" cy="22860"/>
          </a:xfrm>
          <a:prstGeom prst="roundRect">
            <a:avLst>
              <a:gd name="adj" fmla="val 1303324"/>
            </a:avLst>
          </a:prstGeom>
          <a:solidFill>
            <a:srgbClr val="F2B42D"/>
          </a:solidFill>
          <a:ln/>
        </p:spPr>
      </p:sp>
      <p:sp>
        <p:nvSpPr>
          <p:cNvPr id="5" name="Shape 3"/>
          <p:cNvSpPr/>
          <p:nvPr/>
        </p:nvSpPr>
        <p:spPr>
          <a:xfrm>
            <a:off x="7091779" y="1908929"/>
            <a:ext cx="446842" cy="446842"/>
          </a:xfrm>
          <a:prstGeom prst="roundRect">
            <a:avLst>
              <a:gd name="adj" fmla="val 66677"/>
            </a:avLst>
          </a:prstGeom>
          <a:solidFill>
            <a:srgbClr val="00002E"/>
          </a:solidFill>
          <a:ln w="22860">
            <a:solidFill>
              <a:srgbClr val="F2B42D"/>
            </a:solidFill>
            <a:prstDash val="solid"/>
          </a:ln>
        </p:spPr>
      </p:sp>
      <p:sp>
        <p:nvSpPr>
          <p:cNvPr id="6" name="Text 4"/>
          <p:cNvSpPr/>
          <p:nvPr/>
        </p:nvSpPr>
        <p:spPr>
          <a:xfrm>
            <a:off x="7231082" y="1992154"/>
            <a:ext cx="168235" cy="280392"/>
          </a:xfrm>
          <a:prstGeom prst="rect">
            <a:avLst/>
          </a:prstGeom>
          <a:noFill/>
          <a:ln/>
        </p:spPr>
        <p:txBody>
          <a:bodyPr wrap="none" lIns="0" tIns="0" rIns="0" bIns="0" rtlCol="0" anchor="t"/>
          <a:lstStyle/>
          <a:p>
            <a:pPr marL="0" indent="0" algn="ctr">
              <a:lnSpc>
                <a:spcPts val="2200"/>
              </a:lnSpc>
              <a:buNone/>
            </a:pPr>
            <a:r>
              <a:rPr lang="en-US" sz="2000" dirty="0">
                <a:solidFill>
                  <a:srgbClr val="FFFFFF"/>
                </a:solidFill>
                <a:latin typeface="Nunito Semi Bold" pitchFamily="34" charset="0"/>
                <a:ea typeface="Nunito Semi Bold" pitchFamily="34" charset="-122"/>
                <a:cs typeface="Nunito Semi Bold" pitchFamily="34" charset="-120"/>
              </a:rPr>
              <a:t>1</a:t>
            </a:r>
            <a:endParaRPr lang="en-US" sz="2800" dirty="0"/>
          </a:p>
        </p:txBody>
      </p:sp>
      <p:sp>
        <p:nvSpPr>
          <p:cNvPr id="7" name="Text 5"/>
          <p:cNvSpPr/>
          <p:nvPr/>
        </p:nvSpPr>
        <p:spPr>
          <a:xfrm>
            <a:off x="3886081" y="1884164"/>
            <a:ext cx="2336721" cy="292060"/>
          </a:xfrm>
          <a:prstGeom prst="rect">
            <a:avLst/>
          </a:prstGeom>
          <a:noFill/>
          <a:ln/>
        </p:spPr>
        <p:txBody>
          <a:bodyPr wrap="none" lIns="0" tIns="0" rIns="0" bIns="0" rtlCol="0" anchor="t"/>
          <a:lstStyle/>
          <a:p>
            <a:pPr marL="0" indent="0" algn="r">
              <a:lnSpc>
                <a:spcPts val="2250"/>
              </a:lnSpc>
              <a:buNone/>
            </a:pPr>
            <a:r>
              <a:rPr lang="en-US" sz="2400" dirty="0">
                <a:solidFill>
                  <a:srgbClr val="FFFFFF"/>
                </a:solidFill>
                <a:latin typeface="Nunito Semi Bold" pitchFamily="34" charset="0"/>
                <a:ea typeface="Nunito Semi Bold" pitchFamily="34" charset="-122"/>
                <a:cs typeface="Nunito Semi Bold" pitchFamily="34" charset="-120"/>
              </a:rPr>
              <a:t>Data Collection</a:t>
            </a:r>
            <a:endParaRPr lang="en-US" sz="2400" dirty="0"/>
          </a:p>
        </p:txBody>
      </p:sp>
      <p:sp>
        <p:nvSpPr>
          <p:cNvPr id="8" name="Text 6"/>
          <p:cNvSpPr/>
          <p:nvPr/>
        </p:nvSpPr>
        <p:spPr>
          <a:xfrm>
            <a:off x="695087" y="2295287"/>
            <a:ext cx="5527715" cy="952976"/>
          </a:xfrm>
          <a:prstGeom prst="rect">
            <a:avLst/>
          </a:prstGeom>
          <a:noFill/>
          <a:ln/>
        </p:spPr>
        <p:txBody>
          <a:bodyPr wrap="square" lIns="0" tIns="0" rIns="0" bIns="0" rtlCol="0" anchor="t"/>
          <a:lstStyle/>
          <a:p>
            <a:pPr marL="0" indent="0" algn="r">
              <a:lnSpc>
                <a:spcPts val="2500"/>
              </a:lnSpc>
              <a:buNone/>
            </a:pPr>
            <a:r>
              <a:rPr lang="en-US" dirty="0">
                <a:solidFill>
                  <a:srgbClr val="FFFFFF"/>
                </a:solidFill>
                <a:latin typeface="PT Sans" pitchFamily="34" charset="0"/>
                <a:ea typeface="PT Sans" pitchFamily="34" charset="-122"/>
                <a:cs typeface="PT Sans" pitchFamily="34" charset="-120"/>
              </a:rPr>
              <a:t>The initial stage involves gathering movie reviews from IMDb, including both the textual content of the review and the associated sentiment label (positive or negative).</a:t>
            </a:r>
            <a:endParaRPr lang="en-US" dirty="0"/>
          </a:p>
        </p:txBody>
      </p:sp>
      <p:sp>
        <p:nvSpPr>
          <p:cNvPr id="9" name="Shape 7"/>
          <p:cNvSpPr/>
          <p:nvPr/>
        </p:nvSpPr>
        <p:spPr>
          <a:xfrm>
            <a:off x="7515761" y="3113961"/>
            <a:ext cx="695087" cy="22860"/>
          </a:xfrm>
          <a:prstGeom prst="roundRect">
            <a:avLst>
              <a:gd name="adj" fmla="val 1303324"/>
            </a:avLst>
          </a:prstGeom>
          <a:solidFill>
            <a:srgbClr val="D7425E"/>
          </a:solidFill>
          <a:ln/>
        </p:spPr>
      </p:sp>
      <p:sp>
        <p:nvSpPr>
          <p:cNvPr id="10" name="Shape 8"/>
          <p:cNvSpPr/>
          <p:nvPr/>
        </p:nvSpPr>
        <p:spPr>
          <a:xfrm>
            <a:off x="7091779" y="2902029"/>
            <a:ext cx="446842" cy="446842"/>
          </a:xfrm>
          <a:prstGeom prst="roundRect">
            <a:avLst>
              <a:gd name="adj" fmla="val 66677"/>
            </a:avLst>
          </a:prstGeom>
          <a:solidFill>
            <a:srgbClr val="00002E"/>
          </a:solidFill>
          <a:ln w="22860">
            <a:solidFill>
              <a:srgbClr val="D7425E"/>
            </a:solidFill>
            <a:prstDash val="solid"/>
          </a:ln>
        </p:spPr>
      </p:sp>
      <p:sp>
        <p:nvSpPr>
          <p:cNvPr id="11" name="Text 9"/>
          <p:cNvSpPr/>
          <p:nvPr/>
        </p:nvSpPr>
        <p:spPr>
          <a:xfrm>
            <a:off x="7231082" y="2985254"/>
            <a:ext cx="168235" cy="280392"/>
          </a:xfrm>
          <a:prstGeom prst="rect">
            <a:avLst/>
          </a:prstGeom>
          <a:noFill/>
          <a:ln/>
        </p:spPr>
        <p:txBody>
          <a:bodyPr wrap="none" lIns="0" tIns="0" rIns="0" bIns="0" rtlCol="0" anchor="t"/>
          <a:lstStyle/>
          <a:p>
            <a:pPr marL="0" indent="0" algn="ctr">
              <a:lnSpc>
                <a:spcPts val="2200"/>
              </a:lnSpc>
              <a:buNone/>
            </a:pPr>
            <a:r>
              <a:rPr lang="en-US" sz="2000" dirty="0">
                <a:solidFill>
                  <a:srgbClr val="FFFFFF"/>
                </a:solidFill>
                <a:latin typeface="Nunito Semi Bold" pitchFamily="34" charset="0"/>
                <a:ea typeface="Nunito Semi Bold" pitchFamily="34" charset="-122"/>
                <a:cs typeface="Nunito Semi Bold" pitchFamily="34" charset="-120"/>
              </a:rPr>
              <a:t>2</a:t>
            </a:r>
            <a:endParaRPr lang="en-US" sz="2800" dirty="0"/>
          </a:p>
        </p:txBody>
      </p:sp>
      <p:sp>
        <p:nvSpPr>
          <p:cNvPr id="12" name="Text 10"/>
          <p:cNvSpPr/>
          <p:nvPr/>
        </p:nvSpPr>
        <p:spPr>
          <a:xfrm>
            <a:off x="8407598" y="2877264"/>
            <a:ext cx="2336721" cy="292060"/>
          </a:xfrm>
          <a:prstGeom prst="rect">
            <a:avLst/>
          </a:prstGeom>
          <a:noFill/>
          <a:ln/>
        </p:spPr>
        <p:txBody>
          <a:bodyPr wrap="none" lIns="0" tIns="0" rIns="0" bIns="0" rtlCol="0" anchor="t"/>
          <a:lstStyle/>
          <a:p>
            <a:pPr marL="0" indent="0" algn="l">
              <a:lnSpc>
                <a:spcPts val="2250"/>
              </a:lnSpc>
              <a:buNone/>
            </a:pPr>
            <a:r>
              <a:rPr lang="en-US" sz="2400" dirty="0">
                <a:solidFill>
                  <a:srgbClr val="FFFFFF"/>
                </a:solidFill>
                <a:latin typeface="Nunito Semi Bold" pitchFamily="34" charset="0"/>
                <a:ea typeface="Nunito Semi Bold" pitchFamily="34" charset="-122"/>
                <a:cs typeface="Nunito Semi Bold" pitchFamily="34" charset="-120"/>
              </a:rPr>
              <a:t>Data Preprocessing</a:t>
            </a:r>
            <a:endParaRPr lang="en-US" sz="2400" dirty="0"/>
          </a:p>
        </p:txBody>
      </p:sp>
      <p:sp>
        <p:nvSpPr>
          <p:cNvPr id="13" name="Text 11"/>
          <p:cNvSpPr/>
          <p:nvPr/>
        </p:nvSpPr>
        <p:spPr>
          <a:xfrm>
            <a:off x="8407598" y="3288387"/>
            <a:ext cx="5527715" cy="1270635"/>
          </a:xfrm>
          <a:prstGeom prst="rect">
            <a:avLst/>
          </a:prstGeom>
          <a:noFill/>
          <a:ln/>
        </p:spPr>
        <p:txBody>
          <a:bodyPr wrap="square" lIns="0" tIns="0" rIns="0" bIns="0" rtlCol="0" anchor="t"/>
          <a:lstStyle/>
          <a:p>
            <a:pPr marL="0" indent="0" algn="l">
              <a:lnSpc>
                <a:spcPts val="2500"/>
              </a:lnSpc>
              <a:buNone/>
            </a:pPr>
            <a:r>
              <a:rPr lang="en-US" dirty="0">
                <a:solidFill>
                  <a:srgbClr val="FFFFFF"/>
                </a:solidFill>
                <a:latin typeface="PT Sans" pitchFamily="34" charset="0"/>
                <a:ea typeface="PT Sans" pitchFamily="34" charset="-122"/>
                <a:cs typeface="PT Sans" pitchFamily="34" charset="-120"/>
              </a:rPr>
              <a:t>Data preprocessing is essential for preparing the data for model training. This step involves cleaning the data by removing noise, such as punctuation, stop words, and irrelevant characters, and converting the text into a numerical format.</a:t>
            </a:r>
            <a:endParaRPr lang="en-US" dirty="0"/>
          </a:p>
        </p:txBody>
      </p:sp>
      <p:sp>
        <p:nvSpPr>
          <p:cNvPr id="14" name="Shape 12"/>
          <p:cNvSpPr/>
          <p:nvPr/>
        </p:nvSpPr>
        <p:spPr>
          <a:xfrm>
            <a:off x="6419552" y="4252674"/>
            <a:ext cx="695087" cy="22860"/>
          </a:xfrm>
          <a:prstGeom prst="roundRect">
            <a:avLst>
              <a:gd name="adj" fmla="val 1303324"/>
            </a:avLst>
          </a:prstGeom>
          <a:solidFill>
            <a:srgbClr val="DD785E"/>
          </a:solidFill>
          <a:ln/>
        </p:spPr>
      </p:sp>
      <p:sp>
        <p:nvSpPr>
          <p:cNvPr id="15" name="Shape 13"/>
          <p:cNvSpPr/>
          <p:nvPr/>
        </p:nvSpPr>
        <p:spPr>
          <a:xfrm>
            <a:off x="7091779" y="4040743"/>
            <a:ext cx="446842" cy="446842"/>
          </a:xfrm>
          <a:prstGeom prst="roundRect">
            <a:avLst>
              <a:gd name="adj" fmla="val 66677"/>
            </a:avLst>
          </a:prstGeom>
          <a:solidFill>
            <a:srgbClr val="00002E"/>
          </a:solidFill>
          <a:ln w="22860">
            <a:solidFill>
              <a:srgbClr val="DD785E"/>
            </a:solidFill>
            <a:prstDash val="solid"/>
          </a:ln>
        </p:spPr>
      </p:sp>
      <p:sp>
        <p:nvSpPr>
          <p:cNvPr id="16" name="Text 14"/>
          <p:cNvSpPr/>
          <p:nvPr/>
        </p:nvSpPr>
        <p:spPr>
          <a:xfrm>
            <a:off x="7231082" y="4123968"/>
            <a:ext cx="168235" cy="280392"/>
          </a:xfrm>
          <a:prstGeom prst="rect">
            <a:avLst/>
          </a:prstGeom>
          <a:noFill/>
          <a:ln/>
        </p:spPr>
        <p:txBody>
          <a:bodyPr wrap="none" lIns="0" tIns="0" rIns="0" bIns="0" rtlCol="0" anchor="t"/>
          <a:lstStyle/>
          <a:p>
            <a:pPr marL="0" indent="0" algn="ctr">
              <a:lnSpc>
                <a:spcPts val="2200"/>
              </a:lnSpc>
              <a:buNone/>
            </a:pPr>
            <a:r>
              <a:rPr lang="en-US" sz="2000" dirty="0">
                <a:solidFill>
                  <a:srgbClr val="FFFFFF"/>
                </a:solidFill>
                <a:latin typeface="Nunito Semi Bold" pitchFamily="34" charset="0"/>
                <a:ea typeface="Nunito Semi Bold" pitchFamily="34" charset="-122"/>
                <a:cs typeface="Nunito Semi Bold" pitchFamily="34" charset="-120"/>
              </a:rPr>
              <a:t>3</a:t>
            </a:r>
            <a:endParaRPr lang="en-US" sz="2800" dirty="0"/>
          </a:p>
        </p:txBody>
      </p:sp>
      <p:sp>
        <p:nvSpPr>
          <p:cNvPr id="17" name="Text 15"/>
          <p:cNvSpPr/>
          <p:nvPr/>
        </p:nvSpPr>
        <p:spPr>
          <a:xfrm>
            <a:off x="3886081" y="4015978"/>
            <a:ext cx="2336721" cy="292060"/>
          </a:xfrm>
          <a:prstGeom prst="rect">
            <a:avLst/>
          </a:prstGeom>
          <a:noFill/>
          <a:ln/>
        </p:spPr>
        <p:txBody>
          <a:bodyPr wrap="none" lIns="0" tIns="0" rIns="0" bIns="0" rtlCol="0" anchor="t"/>
          <a:lstStyle/>
          <a:p>
            <a:pPr marL="0" indent="0" algn="r">
              <a:lnSpc>
                <a:spcPts val="2250"/>
              </a:lnSpc>
              <a:buNone/>
            </a:pPr>
            <a:r>
              <a:rPr lang="en-US" sz="2400" dirty="0">
                <a:solidFill>
                  <a:srgbClr val="FFFFFF"/>
                </a:solidFill>
                <a:latin typeface="Nunito Semi Bold" pitchFamily="34" charset="0"/>
                <a:ea typeface="Nunito Semi Bold" pitchFamily="34" charset="-122"/>
                <a:cs typeface="Nunito Semi Bold" pitchFamily="34" charset="-120"/>
              </a:rPr>
              <a:t>Model Training</a:t>
            </a:r>
            <a:endParaRPr lang="en-US" sz="2400" dirty="0"/>
          </a:p>
        </p:txBody>
      </p:sp>
      <p:sp>
        <p:nvSpPr>
          <p:cNvPr id="18" name="Text 16"/>
          <p:cNvSpPr/>
          <p:nvPr/>
        </p:nvSpPr>
        <p:spPr>
          <a:xfrm>
            <a:off x="695087" y="4427101"/>
            <a:ext cx="5527715" cy="952976"/>
          </a:xfrm>
          <a:prstGeom prst="rect">
            <a:avLst/>
          </a:prstGeom>
          <a:noFill/>
          <a:ln/>
        </p:spPr>
        <p:txBody>
          <a:bodyPr wrap="square" lIns="0" tIns="0" rIns="0" bIns="0" rtlCol="0" anchor="t"/>
          <a:lstStyle/>
          <a:p>
            <a:pPr marL="0" indent="0" algn="r">
              <a:lnSpc>
                <a:spcPts val="2500"/>
              </a:lnSpc>
              <a:buNone/>
            </a:pPr>
            <a:r>
              <a:rPr lang="en-US" dirty="0">
                <a:solidFill>
                  <a:srgbClr val="FFFFFF"/>
                </a:solidFill>
                <a:latin typeface="PT Sans" pitchFamily="34" charset="0"/>
                <a:ea typeface="PT Sans" pitchFamily="34" charset="-122"/>
                <a:cs typeface="PT Sans" pitchFamily="34" charset="-120"/>
              </a:rPr>
              <a:t>The model is trained on the preprocessed data, utilizing machine learning algorithms to learn patterns and relationships between the text and sentiment labels.</a:t>
            </a:r>
            <a:endParaRPr lang="en-US" dirty="0"/>
          </a:p>
        </p:txBody>
      </p:sp>
      <p:sp>
        <p:nvSpPr>
          <p:cNvPr id="19" name="Shape 17"/>
          <p:cNvSpPr/>
          <p:nvPr/>
        </p:nvSpPr>
        <p:spPr>
          <a:xfrm>
            <a:off x="7515761" y="5391507"/>
            <a:ext cx="695087" cy="22860"/>
          </a:xfrm>
          <a:prstGeom prst="roundRect">
            <a:avLst>
              <a:gd name="adj" fmla="val 1303324"/>
            </a:avLst>
          </a:prstGeom>
          <a:solidFill>
            <a:srgbClr val="48A8E2"/>
          </a:solidFill>
          <a:ln/>
        </p:spPr>
      </p:sp>
      <p:sp>
        <p:nvSpPr>
          <p:cNvPr id="20" name="Shape 18"/>
          <p:cNvSpPr/>
          <p:nvPr/>
        </p:nvSpPr>
        <p:spPr>
          <a:xfrm>
            <a:off x="7091779" y="5179576"/>
            <a:ext cx="446842" cy="446842"/>
          </a:xfrm>
          <a:prstGeom prst="roundRect">
            <a:avLst>
              <a:gd name="adj" fmla="val 66677"/>
            </a:avLst>
          </a:prstGeom>
          <a:solidFill>
            <a:srgbClr val="00002E"/>
          </a:solidFill>
          <a:ln w="22860">
            <a:solidFill>
              <a:srgbClr val="48A8E2"/>
            </a:solidFill>
            <a:prstDash val="solid"/>
          </a:ln>
        </p:spPr>
      </p:sp>
      <p:sp>
        <p:nvSpPr>
          <p:cNvPr id="21" name="Text 19"/>
          <p:cNvSpPr/>
          <p:nvPr/>
        </p:nvSpPr>
        <p:spPr>
          <a:xfrm>
            <a:off x="7231082" y="5262801"/>
            <a:ext cx="168235" cy="280392"/>
          </a:xfrm>
          <a:prstGeom prst="rect">
            <a:avLst/>
          </a:prstGeom>
          <a:noFill/>
          <a:ln/>
        </p:spPr>
        <p:txBody>
          <a:bodyPr wrap="none" lIns="0" tIns="0" rIns="0" bIns="0" rtlCol="0" anchor="t"/>
          <a:lstStyle/>
          <a:p>
            <a:pPr marL="0" indent="0" algn="ctr">
              <a:lnSpc>
                <a:spcPts val="2200"/>
              </a:lnSpc>
              <a:buNone/>
            </a:pPr>
            <a:r>
              <a:rPr lang="en-US" sz="2000" dirty="0">
                <a:solidFill>
                  <a:srgbClr val="FFFFFF"/>
                </a:solidFill>
                <a:latin typeface="Nunito Semi Bold" pitchFamily="34" charset="0"/>
                <a:ea typeface="Nunito Semi Bold" pitchFamily="34" charset="-122"/>
                <a:cs typeface="Nunito Semi Bold" pitchFamily="34" charset="-120"/>
              </a:rPr>
              <a:t>4</a:t>
            </a:r>
            <a:endParaRPr lang="en-US" sz="2000" dirty="0"/>
          </a:p>
        </p:txBody>
      </p:sp>
      <p:sp>
        <p:nvSpPr>
          <p:cNvPr id="22" name="Text 20"/>
          <p:cNvSpPr/>
          <p:nvPr/>
        </p:nvSpPr>
        <p:spPr>
          <a:xfrm>
            <a:off x="8407598" y="5154811"/>
            <a:ext cx="2336721" cy="292060"/>
          </a:xfrm>
          <a:prstGeom prst="rect">
            <a:avLst/>
          </a:prstGeom>
          <a:noFill/>
          <a:ln/>
        </p:spPr>
        <p:txBody>
          <a:bodyPr wrap="none" lIns="0" tIns="0" rIns="0" bIns="0" rtlCol="0" anchor="t"/>
          <a:lstStyle/>
          <a:p>
            <a:pPr marL="0" indent="0" algn="l">
              <a:lnSpc>
                <a:spcPts val="2250"/>
              </a:lnSpc>
              <a:buNone/>
            </a:pPr>
            <a:r>
              <a:rPr lang="en-US" sz="2400" dirty="0">
                <a:solidFill>
                  <a:srgbClr val="FFFFFF"/>
                </a:solidFill>
                <a:latin typeface="Nunito Semi Bold" pitchFamily="34" charset="0"/>
                <a:ea typeface="Nunito Semi Bold" pitchFamily="34" charset="-122"/>
                <a:cs typeface="Nunito Semi Bold" pitchFamily="34" charset="-120"/>
              </a:rPr>
              <a:t>Model Evaluation</a:t>
            </a:r>
            <a:endParaRPr lang="en-US" sz="2400" dirty="0"/>
          </a:p>
        </p:txBody>
      </p:sp>
      <p:sp>
        <p:nvSpPr>
          <p:cNvPr id="23" name="Text 21"/>
          <p:cNvSpPr/>
          <p:nvPr/>
        </p:nvSpPr>
        <p:spPr>
          <a:xfrm>
            <a:off x="8407598" y="5565934"/>
            <a:ext cx="5527715" cy="635318"/>
          </a:xfrm>
          <a:prstGeom prst="rect">
            <a:avLst/>
          </a:prstGeom>
          <a:noFill/>
          <a:ln/>
        </p:spPr>
        <p:txBody>
          <a:bodyPr wrap="square" lIns="0" tIns="0" rIns="0" bIns="0" rtlCol="0" anchor="t"/>
          <a:lstStyle/>
          <a:p>
            <a:pPr marL="0" indent="0" algn="l">
              <a:lnSpc>
                <a:spcPts val="2500"/>
              </a:lnSpc>
              <a:buNone/>
            </a:pPr>
            <a:r>
              <a:rPr lang="en-US" dirty="0">
                <a:solidFill>
                  <a:srgbClr val="FFFFFF"/>
                </a:solidFill>
                <a:latin typeface="PT Sans" pitchFamily="34" charset="0"/>
                <a:ea typeface="PT Sans" pitchFamily="34" charset="-122"/>
                <a:cs typeface="PT Sans" pitchFamily="34" charset="-120"/>
              </a:rPr>
              <a:t>The trained model is then evaluated on unseen data to assess its accuracy and generalizability.</a:t>
            </a:r>
            <a:endParaRPr lang="en-US" dirty="0"/>
          </a:p>
        </p:txBody>
      </p:sp>
      <p:sp>
        <p:nvSpPr>
          <p:cNvPr id="24" name="Shape 22"/>
          <p:cNvSpPr/>
          <p:nvPr/>
        </p:nvSpPr>
        <p:spPr>
          <a:xfrm>
            <a:off x="6419552" y="6371511"/>
            <a:ext cx="695087" cy="22860"/>
          </a:xfrm>
          <a:prstGeom prst="roundRect">
            <a:avLst>
              <a:gd name="adj" fmla="val 1303324"/>
            </a:avLst>
          </a:prstGeom>
          <a:solidFill>
            <a:srgbClr val="59ABA9"/>
          </a:solidFill>
          <a:ln/>
        </p:spPr>
      </p:sp>
      <p:sp>
        <p:nvSpPr>
          <p:cNvPr id="25" name="Shape 23"/>
          <p:cNvSpPr/>
          <p:nvPr/>
        </p:nvSpPr>
        <p:spPr>
          <a:xfrm>
            <a:off x="7091779" y="6159579"/>
            <a:ext cx="446842" cy="446842"/>
          </a:xfrm>
          <a:prstGeom prst="roundRect">
            <a:avLst>
              <a:gd name="adj" fmla="val 66677"/>
            </a:avLst>
          </a:prstGeom>
          <a:solidFill>
            <a:srgbClr val="00002E"/>
          </a:solidFill>
          <a:ln w="22860">
            <a:solidFill>
              <a:srgbClr val="59ABA9"/>
            </a:solidFill>
            <a:prstDash val="solid"/>
          </a:ln>
        </p:spPr>
      </p:sp>
      <p:sp>
        <p:nvSpPr>
          <p:cNvPr id="26" name="Text 24"/>
          <p:cNvSpPr/>
          <p:nvPr/>
        </p:nvSpPr>
        <p:spPr>
          <a:xfrm>
            <a:off x="7231082" y="6242804"/>
            <a:ext cx="168235" cy="280392"/>
          </a:xfrm>
          <a:prstGeom prst="rect">
            <a:avLst/>
          </a:prstGeom>
          <a:noFill/>
          <a:ln/>
        </p:spPr>
        <p:txBody>
          <a:bodyPr wrap="none" lIns="0" tIns="0" rIns="0" bIns="0" rtlCol="0" anchor="t"/>
          <a:lstStyle/>
          <a:p>
            <a:pPr marL="0" indent="0" algn="ctr">
              <a:lnSpc>
                <a:spcPts val="2200"/>
              </a:lnSpc>
              <a:buNone/>
            </a:pPr>
            <a:r>
              <a:rPr lang="en-US" sz="2000" dirty="0">
                <a:solidFill>
                  <a:srgbClr val="FFFFFF"/>
                </a:solidFill>
                <a:latin typeface="Nunito Semi Bold" pitchFamily="34" charset="0"/>
                <a:ea typeface="Nunito Semi Bold" pitchFamily="34" charset="-122"/>
                <a:cs typeface="Nunito Semi Bold" pitchFamily="34" charset="-120"/>
              </a:rPr>
              <a:t>5</a:t>
            </a:r>
            <a:endParaRPr lang="en-US" sz="2000" dirty="0"/>
          </a:p>
        </p:txBody>
      </p:sp>
      <p:sp>
        <p:nvSpPr>
          <p:cNvPr id="27" name="Text 25"/>
          <p:cNvSpPr/>
          <p:nvPr/>
        </p:nvSpPr>
        <p:spPr>
          <a:xfrm>
            <a:off x="3886081" y="6134814"/>
            <a:ext cx="2336721" cy="292060"/>
          </a:xfrm>
          <a:prstGeom prst="rect">
            <a:avLst/>
          </a:prstGeom>
          <a:noFill/>
          <a:ln/>
        </p:spPr>
        <p:txBody>
          <a:bodyPr wrap="none" lIns="0" tIns="0" rIns="0" bIns="0" rtlCol="0" anchor="t"/>
          <a:lstStyle/>
          <a:p>
            <a:pPr marL="0" indent="0" algn="r">
              <a:lnSpc>
                <a:spcPts val="2250"/>
              </a:lnSpc>
              <a:buNone/>
            </a:pPr>
            <a:r>
              <a:rPr lang="en-US" sz="2400" dirty="0">
                <a:solidFill>
                  <a:srgbClr val="FFFFFF"/>
                </a:solidFill>
                <a:latin typeface="Nunito Semi Bold" pitchFamily="34" charset="0"/>
                <a:ea typeface="Nunito Semi Bold" pitchFamily="34" charset="-122"/>
                <a:cs typeface="Nunito Semi Bold" pitchFamily="34" charset="-120"/>
              </a:rPr>
              <a:t>Deployment</a:t>
            </a:r>
            <a:endParaRPr lang="en-US" sz="2400" dirty="0"/>
          </a:p>
        </p:txBody>
      </p:sp>
      <p:sp>
        <p:nvSpPr>
          <p:cNvPr id="28" name="Text 26"/>
          <p:cNvSpPr/>
          <p:nvPr/>
        </p:nvSpPr>
        <p:spPr>
          <a:xfrm>
            <a:off x="695087" y="6545937"/>
            <a:ext cx="5527715" cy="635318"/>
          </a:xfrm>
          <a:prstGeom prst="rect">
            <a:avLst/>
          </a:prstGeom>
          <a:noFill/>
          <a:ln/>
        </p:spPr>
        <p:txBody>
          <a:bodyPr wrap="square" lIns="0" tIns="0" rIns="0" bIns="0" rtlCol="0" anchor="t"/>
          <a:lstStyle/>
          <a:p>
            <a:pPr marL="0" indent="0" algn="r">
              <a:lnSpc>
                <a:spcPts val="2500"/>
              </a:lnSpc>
              <a:buNone/>
            </a:pPr>
            <a:r>
              <a:rPr lang="en-US" dirty="0">
                <a:solidFill>
                  <a:srgbClr val="FFFFFF"/>
                </a:solidFill>
                <a:latin typeface="PT Sans" pitchFamily="34" charset="0"/>
                <a:ea typeface="PT Sans" pitchFamily="34" charset="-122"/>
                <a:cs typeface="PT Sans" pitchFamily="34" charset="-120"/>
              </a:rPr>
              <a:t>Once the model is deemed satisfactory, it is deployed, making it available for real-time predictions on new movie reviews.</a:t>
            </a:r>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333738"/>
            <a:ext cx="6280252" cy="704017"/>
          </a:xfrm>
          <a:prstGeom prst="rect">
            <a:avLst/>
          </a:prstGeom>
          <a:noFill/>
          <a:ln/>
        </p:spPr>
        <p:txBody>
          <a:bodyPr wrap="none" lIns="0" tIns="0" rIns="0" bIns="0" rtlCol="0" anchor="t"/>
          <a:lstStyle/>
          <a:p>
            <a:pPr marL="0" indent="0">
              <a:lnSpc>
                <a:spcPts val="5500"/>
              </a:lnSpc>
              <a:buNone/>
            </a:pPr>
            <a:r>
              <a:rPr lang="en-US" sz="5400" dirty="0">
                <a:solidFill>
                  <a:srgbClr val="FFFFFF"/>
                </a:solidFill>
                <a:latin typeface="Nunito Semi Bold" pitchFamily="34" charset="0"/>
                <a:ea typeface="Nunito Semi Bold" pitchFamily="34" charset="-122"/>
                <a:cs typeface="Nunito Semi Bold" pitchFamily="34" charset="-120"/>
              </a:rPr>
              <a:t>Dataset Description</a:t>
            </a:r>
            <a:endParaRPr lang="en-US" sz="5400" dirty="0"/>
          </a:p>
        </p:txBody>
      </p:sp>
      <p:sp>
        <p:nvSpPr>
          <p:cNvPr id="3" name="Text 1"/>
          <p:cNvSpPr/>
          <p:nvPr/>
        </p:nvSpPr>
        <p:spPr>
          <a:xfrm>
            <a:off x="837724" y="2516505"/>
            <a:ext cx="12954952" cy="383024"/>
          </a:xfrm>
          <a:prstGeom prst="rect">
            <a:avLst/>
          </a:prstGeom>
          <a:noFill/>
          <a:ln/>
        </p:spPr>
        <p:txBody>
          <a:bodyPr wrap="none" lIns="0" tIns="0" rIns="0" bIns="0" rtlCol="0" anchor="t"/>
          <a:lstStyle/>
          <a:p>
            <a:pPr marL="0" indent="0">
              <a:lnSpc>
                <a:spcPts val="3000"/>
              </a:lnSpc>
              <a:buNone/>
            </a:pPr>
            <a:r>
              <a:rPr lang="en-US" sz="2400" dirty="0">
                <a:solidFill>
                  <a:srgbClr val="FFFFFF"/>
                </a:solidFill>
                <a:latin typeface="PT Sans" pitchFamily="34" charset="0"/>
                <a:ea typeface="PT Sans" pitchFamily="34" charset="-122"/>
                <a:cs typeface="PT Sans" pitchFamily="34" charset="-120"/>
              </a:rPr>
              <a:t>The project utilizes the IMDb Reviews dataset, a widely used resource for sentiment analysis tasks.</a:t>
            </a:r>
            <a:endParaRPr lang="en-US" sz="2400" dirty="0"/>
          </a:p>
        </p:txBody>
      </p:sp>
      <p:sp>
        <p:nvSpPr>
          <p:cNvPr id="4" name="Text 2"/>
          <p:cNvSpPr/>
          <p:nvPr/>
        </p:nvSpPr>
        <p:spPr>
          <a:xfrm>
            <a:off x="837724" y="3408045"/>
            <a:ext cx="3928586" cy="351949"/>
          </a:xfrm>
          <a:prstGeom prst="rect">
            <a:avLst/>
          </a:prstGeom>
          <a:noFill/>
          <a:ln/>
        </p:spPr>
        <p:txBody>
          <a:bodyPr wrap="none" lIns="0" tIns="0" rIns="0" bIns="0" rtlCol="0" anchor="t"/>
          <a:lstStyle/>
          <a:p>
            <a:pPr marL="0" indent="0">
              <a:lnSpc>
                <a:spcPts val="2750"/>
              </a:lnSpc>
              <a:buNone/>
            </a:pPr>
            <a:r>
              <a:rPr lang="en-US" sz="2800" dirty="0">
                <a:solidFill>
                  <a:srgbClr val="FFFFFF"/>
                </a:solidFill>
                <a:latin typeface="Nunito Semi Bold" pitchFamily="34" charset="0"/>
                <a:ea typeface="Nunito Semi Bold" pitchFamily="34" charset="-122"/>
                <a:cs typeface="Nunito Semi Bold" pitchFamily="34" charset="-120"/>
              </a:rPr>
              <a:t>IMDb Reviews Dataset</a:t>
            </a:r>
            <a:endParaRPr lang="en-US" sz="2800" dirty="0"/>
          </a:p>
        </p:txBody>
      </p:sp>
      <p:sp>
        <p:nvSpPr>
          <p:cNvPr id="5" name="Text 3"/>
          <p:cNvSpPr/>
          <p:nvPr/>
        </p:nvSpPr>
        <p:spPr>
          <a:xfrm>
            <a:off x="837724" y="3999309"/>
            <a:ext cx="3928586" cy="1149072"/>
          </a:xfrm>
          <a:prstGeom prst="rect">
            <a:avLst/>
          </a:prstGeom>
          <a:noFill/>
          <a:ln/>
        </p:spPr>
        <p:txBody>
          <a:bodyPr wrap="square" lIns="0" tIns="0" rIns="0" bIns="0" rtlCol="0" anchor="t"/>
          <a:lstStyle/>
          <a:p>
            <a:pPr marL="0" indent="0">
              <a:lnSpc>
                <a:spcPts val="3000"/>
              </a:lnSpc>
              <a:buNone/>
            </a:pPr>
            <a:r>
              <a:rPr lang="en-US" sz="2400" dirty="0">
                <a:solidFill>
                  <a:srgbClr val="FFFFFF"/>
                </a:solidFill>
                <a:latin typeface="PT Sans" pitchFamily="34" charset="0"/>
                <a:ea typeface="PT Sans" pitchFamily="34" charset="-122"/>
                <a:cs typeface="PT Sans" pitchFamily="34" charset="-120"/>
              </a:rPr>
              <a:t>The dataset contains 50,000 movie reviews, each labeled as either positive or negative.</a:t>
            </a:r>
            <a:endParaRPr lang="en-US" sz="2400" dirty="0"/>
          </a:p>
        </p:txBody>
      </p:sp>
      <p:sp>
        <p:nvSpPr>
          <p:cNvPr id="6" name="Text 4"/>
          <p:cNvSpPr/>
          <p:nvPr/>
        </p:nvSpPr>
        <p:spPr>
          <a:xfrm>
            <a:off x="5357813" y="3408045"/>
            <a:ext cx="2816185" cy="351949"/>
          </a:xfrm>
          <a:prstGeom prst="rect">
            <a:avLst/>
          </a:prstGeom>
          <a:noFill/>
          <a:ln/>
        </p:spPr>
        <p:txBody>
          <a:bodyPr wrap="none" lIns="0" tIns="0" rIns="0" bIns="0" rtlCol="0" anchor="t"/>
          <a:lstStyle/>
          <a:p>
            <a:pPr marL="0" indent="0">
              <a:lnSpc>
                <a:spcPts val="2750"/>
              </a:lnSpc>
              <a:buNone/>
            </a:pPr>
            <a:r>
              <a:rPr lang="en-US" sz="2800" dirty="0">
                <a:solidFill>
                  <a:srgbClr val="FFFFFF"/>
                </a:solidFill>
                <a:latin typeface="Nunito Semi Bold" pitchFamily="34" charset="0"/>
                <a:ea typeface="Nunito Semi Bold" pitchFamily="34" charset="-122"/>
                <a:cs typeface="Nunito Semi Bold" pitchFamily="34" charset="-120"/>
              </a:rPr>
              <a:t>Data Split</a:t>
            </a:r>
            <a:endParaRPr lang="en-US" sz="2800" dirty="0"/>
          </a:p>
        </p:txBody>
      </p:sp>
      <p:sp>
        <p:nvSpPr>
          <p:cNvPr id="7" name="Text 5"/>
          <p:cNvSpPr/>
          <p:nvPr/>
        </p:nvSpPr>
        <p:spPr>
          <a:xfrm>
            <a:off x="5357813" y="3999309"/>
            <a:ext cx="3928586" cy="2681168"/>
          </a:xfrm>
          <a:prstGeom prst="rect">
            <a:avLst/>
          </a:prstGeom>
          <a:noFill/>
          <a:ln/>
        </p:spPr>
        <p:txBody>
          <a:bodyPr wrap="square" lIns="0" tIns="0" rIns="0" bIns="0" rtlCol="0" anchor="t"/>
          <a:lstStyle/>
          <a:p>
            <a:pPr marL="0" indent="0">
              <a:lnSpc>
                <a:spcPts val="3000"/>
              </a:lnSpc>
              <a:buNone/>
            </a:pPr>
            <a:r>
              <a:rPr lang="en-US" sz="2400" dirty="0">
                <a:solidFill>
                  <a:srgbClr val="FFFFFF"/>
                </a:solidFill>
                <a:latin typeface="PT Sans" pitchFamily="34" charset="0"/>
                <a:ea typeface="PT Sans" pitchFamily="34" charset="-122"/>
                <a:cs typeface="PT Sans" pitchFamily="34" charset="-120"/>
              </a:rPr>
              <a:t>The dataset is divided into two subsets: a training set of 25,000 reviews and a test set of 25,000 reviews. This split allows for training the model on one set and evaluating its performance on an independent set.</a:t>
            </a:r>
            <a:endParaRPr lang="en-US" sz="2400" dirty="0"/>
          </a:p>
        </p:txBody>
      </p:sp>
      <p:sp>
        <p:nvSpPr>
          <p:cNvPr id="8" name="Text 6"/>
          <p:cNvSpPr/>
          <p:nvPr/>
        </p:nvSpPr>
        <p:spPr>
          <a:xfrm>
            <a:off x="9877901" y="3408045"/>
            <a:ext cx="4124970" cy="351949"/>
          </a:xfrm>
          <a:prstGeom prst="rect">
            <a:avLst/>
          </a:prstGeom>
          <a:noFill/>
          <a:ln/>
        </p:spPr>
        <p:txBody>
          <a:bodyPr wrap="none" lIns="0" tIns="0" rIns="0" bIns="0" rtlCol="0" anchor="t"/>
          <a:lstStyle/>
          <a:p>
            <a:pPr marL="0" indent="0">
              <a:lnSpc>
                <a:spcPts val="2750"/>
              </a:lnSpc>
              <a:buNone/>
            </a:pPr>
            <a:r>
              <a:rPr lang="en-US" sz="2800" dirty="0">
                <a:solidFill>
                  <a:srgbClr val="FFFFFF"/>
                </a:solidFill>
                <a:latin typeface="Nunito Semi Bold" pitchFamily="34" charset="0"/>
                <a:ea typeface="Nunito Semi Bold" pitchFamily="34" charset="-122"/>
                <a:cs typeface="Nunito Semi Bold" pitchFamily="34" charset="-120"/>
              </a:rPr>
              <a:t>Textual Content &amp; Labels</a:t>
            </a:r>
            <a:endParaRPr lang="en-US" sz="2800" dirty="0"/>
          </a:p>
        </p:txBody>
      </p:sp>
      <p:sp>
        <p:nvSpPr>
          <p:cNvPr id="9" name="Text 7"/>
          <p:cNvSpPr/>
          <p:nvPr/>
        </p:nvSpPr>
        <p:spPr>
          <a:xfrm>
            <a:off x="9877901" y="3999309"/>
            <a:ext cx="3928586" cy="2298144"/>
          </a:xfrm>
          <a:prstGeom prst="rect">
            <a:avLst/>
          </a:prstGeom>
          <a:noFill/>
          <a:ln/>
        </p:spPr>
        <p:txBody>
          <a:bodyPr wrap="square" lIns="0" tIns="0" rIns="0" bIns="0" rtlCol="0" anchor="t"/>
          <a:lstStyle/>
          <a:p>
            <a:pPr marL="0" indent="0">
              <a:lnSpc>
                <a:spcPts val="3000"/>
              </a:lnSpc>
              <a:buNone/>
            </a:pPr>
            <a:r>
              <a:rPr lang="en-US" sz="2400" dirty="0">
                <a:solidFill>
                  <a:srgbClr val="FFFFFF"/>
                </a:solidFill>
                <a:latin typeface="PT Sans" pitchFamily="34" charset="0"/>
                <a:ea typeface="PT Sans" pitchFamily="34" charset="-122"/>
                <a:cs typeface="PT Sans" pitchFamily="34" charset="-120"/>
              </a:rPr>
              <a:t>Each review consists of free-form text expressing opinions about a specific movie. The labels associated with each review indicate whether the sentiment expressed is positive (1) or negative (0).</a:t>
            </a:r>
            <a:endParaRPr lang="en-US" sz="2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4" name="Text 0"/>
          <p:cNvSpPr/>
          <p:nvPr/>
        </p:nvSpPr>
        <p:spPr>
          <a:xfrm>
            <a:off x="685443" y="538639"/>
            <a:ext cx="5069898" cy="576024"/>
          </a:xfrm>
          <a:prstGeom prst="rect">
            <a:avLst/>
          </a:prstGeom>
          <a:noFill/>
          <a:ln/>
        </p:spPr>
        <p:txBody>
          <a:bodyPr wrap="none" lIns="0" tIns="0" rIns="0" bIns="0" rtlCol="0" anchor="t"/>
          <a:lstStyle/>
          <a:p>
            <a:pPr marL="0" indent="0">
              <a:lnSpc>
                <a:spcPts val="4500"/>
              </a:lnSpc>
              <a:buNone/>
            </a:pPr>
            <a:r>
              <a:rPr lang="en-US" sz="4400" dirty="0">
                <a:solidFill>
                  <a:srgbClr val="FFFFFF"/>
                </a:solidFill>
                <a:latin typeface="Nunito Semi Bold" pitchFamily="34" charset="0"/>
                <a:ea typeface="Nunito Semi Bold" pitchFamily="34" charset="-122"/>
                <a:cs typeface="Nunito Semi Bold" pitchFamily="34" charset="-120"/>
              </a:rPr>
              <a:t>Model Architecture</a:t>
            </a:r>
            <a:endParaRPr lang="en-US" sz="4400" dirty="0"/>
          </a:p>
        </p:txBody>
      </p:sp>
      <p:sp>
        <p:nvSpPr>
          <p:cNvPr id="5" name="Shape 1"/>
          <p:cNvSpPr/>
          <p:nvPr/>
        </p:nvSpPr>
        <p:spPr>
          <a:xfrm>
            <a:off x="967740" y="1408390"/>
            <a:ext cx="22860" cy="6283047"/>
          </a:xfrm>
          <a:prstGeom prst="roundRect">
            <a:avLst>
              <a:gd name="adj" fmla="val 1285260"/>
            </a:avLst>
          </a:prstGeom>
          <a:solidFill>
            <a:srgbClr val="FFFFFF">
              <a:alpha val="24000"/>
            </a:srgbClr>
          </a:solidFill>
          <a:ln/>
        </p:spPr>
      </p:sp>
      <p:sp>
        <p:nvSpPr>
          <p:cNvPr id="6" name="Shape 2"/>
          <p:cNvSpPr/>
          <p:nvPr/>
        </p:nvSpPr>
        <p:spPr>
          <a:xfrm>
            <a:off x="1176635" y="1837492"/>
            <a:ext cx="685443" cy="22860"/>
          </a:xfrm>
          <a:prstGeom prst="roundRect">
            <a:avLst>
              <a:gd name="adj" fmla="val 1285260"/>
            </a:avLst>
          </a:prstGeom>
          <a:solidFill>
            <a:srgbClr val="F2B42D"/>
          </a:solidFill>
          <a:ln/>
        </p:spPr>
      </p:sp>
      <p:sp>
        <p:nvSpPr>
          <p:cNvPr id="7" name="Shape 3"/>
          <p:cNvSpPr/>
          <p:nvPr/>
        </p:nvSpPr>
        <p:spPr>
          <a:xfrm>
            <a:off x="758845" y="1628656"/>
            <a:ext cx="440650" cy="440650"/>
          </a:xfrm>
          <a:prstGeom prst="roundRect">
            <a:avLst>
              <a:gd name="adj" fmla="val 66677"/>
            </a:avLst>
          </a:prstGeom>
          <a:solidFill>
            <a:srgbClr val="00002E"/>
          </a:solidFill>
          <a:ln w="22860">
            <a:solidFill>
              <a:srgbClr val="F2B42D"/>
            </a:solidFill>
            <a:prstDash val="solid"/>
          </a:ln>
        </p:spPr>
      </p:sp>
      <p:sp>
        <p:nvSpPr>
          <p:cNvPr id="8" name="Text 4"/>
          <p:cNvSpPr/>
          <p:nvPr/>
        </p:nvSpPr>
        <p:spPr>
          <a:xfrm>
            <a:off x="896243" y="1710690"/>
            <a:ext cx="165854" cy="276582"/>
          </a:xfrm>
          <a:prstGeom prst="rect">
            <a:avLst/>
          </a:prstGeom>
          <a:noFill/>
          <a:ln/>
        </p:spPr>
        <p:txBody>
          <a:bodyPr wrap="none" lIns="0" tIns="0" rIns="0" bIns="0" rtlCol="0" anchor="t"/>
          <a:lstStyle/>
          <a:p>
            <a:pPr marL="0" indent="0" algn="ctr">
              <a:lnSpc>
                <a:spcPts val="2150"/>
              </a:lnSpc>
              <a:buNone/>
            </a:pPr>
            <a:r>
              <a:rPr lang="en-US" sz="2800" dirty="0">
                <a:solidFill>
                  <a:srgbClr val="FFFFFF"/>
                </a:solidFill>
                <a:latin typeface="Nunito Semi Bold" pitchFamily="34" charset="0"/>
                <a:ea typeface="Nunito Semi Bold" pitchFamily="34" charset="-122"/>
                <a:cs typeface="Nunito Semi Bold" pitchFamily="34" charset="-120"/>
              </a:rPr>
              <a:t>1</a:t>
            </a:r>
            <a:endParaRPr lang="en-US" sz="2800" dirty="0"/>
          </a:p>
        </p:txBody>
      </p:sp>
      <p:sp>
        <p:nvSpPr>
          <p:cNvPr id="9" name="Text 5"/>
          <p:cNvSpPr/>
          <p:nvPr/>
        </p:nvSpPr>
        <p:spPr>
          <a:xfrm>
            <a:off x="2056448" y="1604248"/>
            <a:ext cx="2304336" cy="287893"/>
          </a:xfrm>
          <a:prstGeom prst="rect">
            <a:avLst/>
          </a:prstGeom>
          <a:noFill/>
          <a:ln/>
        </p:spPr>
        <p:txBody>
          <a:bodyPr wrap="none" lIns="0" tIns="0" rIns="0" bIns="0" rtlCol="0" anchor="t"/>
          <a:lstStyle/>
          <a:p>
            <a:pPr marL="0" indent="0" algn="l">
              <a:lnSpc>
                <a:spcPts val="2250"/>
              </a:lnSpc>
              <a:buNone/>
            </a:pPr>
            <a:r>
              <a:rPr lang="en-US" sz="2400" dirty="0">
                <a:solidFill>
                  <a:srgbClr val="FFFFFF"/>
                </a:solidFill>
                <a:latin typeface="Nunito Semi Bold" pitchFamily="34" charset="0"/>
                <a:ea typeface="Nunito Semi Bold" pitchFamily="34" charset="-122"/>
                <a:cs typeface="Nunito Semi Bold" pitchFamily="34" charset="-120"/>
              </a:rPr>
              <a:t>Embedding Layer</a:t>
            </a:r>
            <a:endParaRPr lang="en-US" sz="2400" dirty="0"/>
          </a:p>
        </p:txBody>
      </p:sp>
      <p:sp>
        <p:nvSpPr>
          <p:cNvPr id="10" name="Text 6"/>
          <p:cNvSpPr/>
          <p:nvPr/>
        </p:nvSpPr>
        <p:spPr>
          <a:xfrm>
            <a:off x="2056448" y="2009656"/>
            <a:ext cx="5258752" cy="1032152"/>
          </a:xfrm>
          <a:prstGeom prst="rect">
            <a:avLst/>
          </a:prstGeom>
          <a:noFill/>
          <a:ln/>
        </p:spPr>
        <p:txBody>
          <a:bodyPr wrap="square" lIns="0" tIns="0" rIns="0" bIns="0" rtlCol="0" anchor="t"/>
          <a:lstStyle/>
          <a:p>
            <a:pPr marL="0" indent="0" algn="l">
              <a:lnSpc>
                <a:spcPts val="2450"/>
              </a:lnSpc>
              <a:buNone/>
            </a:pPr>
            <a:r>
              <a:rPr lang="en-US" dirty="0">
                <a:solidFill>
                  <a:srgbClr val="FFFFFF"/>
                </a:solidFill>
                <a:latin typeface="PT Sans" pitchFamily="34" charset="0"/>
                <a:ea typeface="PT Sans" pitchFamily="34" charset="-122"/>
                <a:cs typeface="PT Sans" pitchFamily="34" charset="-120"/>
              </a:rPr>
              <a:t>This layer transforms integer-encoded words into dense vector representations, enabling the model to learn semantic relationships between words.</a:t>
            </a:r>
            <a:endParaRPr lang="en-US" dirty="0"/>
          </a:p>
        </p:txBody>
      </p:sp>
      <p:sp>
        <p:nvSpPr>
          <p:cNvPr id="11" name="Shape 7"/>
          <p:cNvSpPr/>
          <p:nvPr/>
        </p:nvSpPr>
        <p:spPr>
          <a:xfrm>
            <a:off x="1176635" y="3457218"/>
            <a:ext cx="685443" cy="22860"/>
          </a:xfrm>
          <a:prstGeom prst="roundRect">
            <a:avLst>
              <a:gd name="adj" fmla="val 1285260"/>
            </a:avLst>
          </a:prstGeom>
          <a:solidFill>
            <a:srgbClr val="D7425E"/>
          </a:solidFill>
          <a:ln/>
        </p:spPr>
      </p:sp>
      <p:sp>
        <p:nvSpPr>
          <p:cNvPr id="12" name="Shape 8"/>
          <p:cNvSpPr/>
          <p:nvPr/>
        </p:nvSpPr>
        <p:spPr>
          <a:xfrm>
            <a:off x="758845" y="3248382"/>
            <a:ext cx="440650" cy="440650"/>
          </a:xfrm>
          <a:prstGeom prst="roundRect">
            <a:avLst>
              <a:gd name="adj" fmla="val 66677"/>
            </a:avLst>
          </a:prstGeom>
          <a:solidFill>
            <a:srgbClr val="00002E"/>
          </a:solidFill>
          <a:ln w="22860">
            <a:solidFill>
              <a:srgbClr val="D7425E"/>
            </a:solidFill>
            <a:prstDash val="solid"/>
          </a:ln>
        </p:spPr>
      </p:sp>
      <p:sp>
        <p:nvSpPr>
          <p:cNvPr id="13" name="Text 9"/>
          <p:cNvSpPr/>
          <p:nvPr/>
        </p:nvSpPr>
        <p:spPr>
          <a:xfrm>
            <a:off x="896243" y="3330416"/>
            <a:ext cx="165854" cy="276582"/>
          </a:xfrm>
          <a:prstGeom prst="rect">
            <a:avLst/>
          </a:prstGeom>
          <a:noFill/>
          <a:ln/>
        </p:spPr>
        <p:txBody>
          <a:bodyPr wrap="none" lIns="0" tIns="0" rIns="0" bIns="0" rtlCol="0" anchor="t"/>
          <a:lstStyle/>
          <a:p>
            <a:pPr marL="0" indent="0" algn="ctr">
              <a:lnSpc>
                <a:spcPts val="2150"/>
              </a:lnSpc>
              <a:buNone/>
            </a:pPr>
            <a:r>
              <a:rPr lang="en-US" sz="2800" dirty="0">
                <a:solidFill>
                  <a:srgbClr val="FFFFFF"/>
                </a:solidFill>
                <a:latin typeface="Nunito Semi Bold" pitchFamily="34" charset="0"/>
                <a:ea typeface="Nunito Semi Bold" pitchFamily="34" charset="-122"/>
                <a:cs typeface="Nunito Semi Bold" pitchFamily="34" charset="-120"/>
              </a:rPr>
              <a:t>2</a:t>
            </a:r>
            <a:endParaRPr lang="en-US" sz="2800" dirty="0"/>
          </a:p>
        </p:txBody>
      </p:sp>
      <p:sp>
        <p:nvSpPr>
          <p:cNvPr id="14" name="Text 10"/>
          <p:cNvSpPr/>
          <p:nvPr/>
        </p:nvSpPr>
        <p:spPr>
          <a:xfrm>
            <a:off x="2056448" y="3223974"/>
            <a:ext cx="2304336" cy="287893"/>
          </a:xfrm>
          <a:prstGeom prst="rect">
            <a:avLst/>
          </a:prstGeom>
          <a:noFill/>
          <a:ln/>
        </p:spPr>
        <p:txBody>
          <a:bodyPr wrap="none" lIns="0" tIns="0" rIns="0" bIns="0" rtlCol="0" anchor="t"/>
          <a:lstStyle/>
          <a:p>
            <a:pPr marL="0" indent="0" algn="l">
              <a:lnSpc>
                <a:spcPts val="2250"/>
              </a:lnSpc>
              <a:buNone/>
            </a:pPr>
            <a:r>
              <a:rPr lang="en-US" sz="2400" dirty="0">
                <a:solidFill>
                  <a:srgbClr val="FFFFFF"/>
                </a:solidFill>
                <a:latin typeface="Nunito Semi Bold" pitchFamily="34" charset="0"/>
                <a:ea typeface="Nunito Semi Bold" pitchFamily="34" charset="-122"/>
                <a:cs typeface="Nunito Semi Bold" pitchFamily="34" charset="-120"/>
              </a:rPr>
              <a:t>LSTM Layer</a:t>
            </a:r>
            <a:endParaRPr lang="en-US" sz="2400" dirty="0"/>
          </a:p>
        </p:txBody>
      </p:sp>
      <p:sp>
        <p:nvSpPr>
          <p:cNvPr id="15" name="Text 11"/>
          <p:cNvSpPr/>
          <p:nvPr/>
        </p:nvSpPr>
        <p:spPr>
          <a:xfrm>
            <a:off x="2056448" y="3629382"/>
            <a:ext cx="8230910" cy="626745"/>
          </a:xfrm>
          <a:prstGeom prst="rect">
            <a:avLst/>
          </a:prstGeom>
          <a:noFill/>
          <a:ln/>
        </p:spPr>
        <p:txBody>
          <a:bodyPr wrap="square" lIns="0" tIns="0" rIns="0" bIns="0" rtlCol="0" anchor="t"/>
          <a:lstStyle/>
          <a:p>
            <a:pPr marL="0" indent="0" algn="l">
              <a:lnSpc>
                <a:spcPts val="2450"/>
              </a:lnSpc>
              <a:buNone/>
            </a:pPr>
            <a:r>
              <a:rPr lang="en-US" dirty="0">
                <a:solidFill>
                  <a:srgbClr val="FFFFFF"/>
                </a:solidFill>
                <a:latin typeface="PT Sans" pitchFamily="34" charset="0"/>
                <a:ea typeface="PT Sans" pitchFamily="34" charset="-122"/>
                <a:cs typeface="PT Sans" pitchFamily="34" charset="-120"/>
              </a:rPr>
              <a:t>Long Short-Term Memory (LSTM) layers are designed to handle sequential data, such as text, by capturing long-term dependencies.</a:t>
            </a:r>
            <a:endParaRPr lang="en-US" dirty="0"/>
          </a:p>
        </p:txBody>
      </p:sp>
      <p:sp>
        <p:nvSpPr>
          <p:cNvPr id="16" name="Shape 12"/>
          <p:cNvSpPr/>
          <p:nvPr/>
        </p:nvSpPr>
        <p:spPr>
          <a:xfrm>
            <a:off x="1176635" y="5076944"/>
            <a:ext cx="685443" cy="22860"/>
          </a:xfrm>
          <a:prstGeom prst="roundRect">
            <a:avLst>
              <a:gd name="adj" fmla="val 1285260"/>
            </a:avLst>
          </a:prstGeom>
          <a:solidFill>
            <a:srgbClr val="DD785E"/>
          </a:solidFill>
          <a:ln/>
        </p:spPr>
      </p:sp>
      <p:sp>
        <p:nvSpPr>
          <p:cNvPr id="17" name="Shape 13"/>
          <p:cNvSpPr/>
          <p:nvPr/>
        </p:nvSpPr>
        <p:spPr>
          <a:xfrm>
            <a:off x="758845" y="4868108"/>
            <a:ext cx="440650" cy="440650"/>
          </a:xfrm>
          <a:prstGeom prst="roundRect">
            <a:avLst>
              <a:gd name="adj" fmla="val 66677"/>
            </a:avLst>
          </a:prstGeom>
          <a:solidFill>
            <a:srgbClr val="00002E"/>
          </a:solidFill>
          <a:ln w="22860">
            <a:solidFill>
              <a:srgbClr val="DD785E"/>
            </a:solidFill>
            <a:prstDash val="solid"/>
          </a:ln>
        </p:spPr>
      </p:sp>
      <p:sp>
        <p:nvSpPr>
          <p:cNvPr id="18" name="Text 14"/>
          <p:cNvSpPr/>
          <p:nvPr/>
        </p:nvSpPr>
        <p:spPr>
          <a:xfrm>
            <a:off x="896243" y="4950143"/>
            <a:ext cx="165854" cy="276582"/>
          </a:xfrm>
          <a:prstGeom prst="rect">
            <a:avLst/>
          </a:prstGeom>
          <a:noFill/>
          <a:ln/>
        </p:spPr>
        <p:txBody>
          <a:bodyPr wrap="none" lIns="0" tIns="0" rIns="0" bIns="0" rtlCol="0" anchor="t"/>
          <a:lstStyle/>
          <a:p>
            <a:pPr marL="0" indent="0" algn="ctr">
              <a:lnSpc>
                <a:spcPts val="2150"/>
              </a:lnSpc>
              <a:buNone/>
            </a:pPr>
            <a:r>
              <a:rPr lang="en-US" sz="2800" dirty="0">
                <a:solidFill>
                  <a:srgbClr val="FFFFFF"/>
                </a:solidFill>
                <a:latin typeface="Nunito Semi Bold" pitchFamily="34" charset="0"/>
                <a:ea typeface="Nunito Semi Bold" pitchFamily="34" charset="-122"/>
                <a:cs typeface="Nunito Semi Bold" pitchFamily="34" charset="-120"/>
              </a:rPr>
              <a:t>3</a:t>
            </a:r>
            <a:endParaRPr lang="en-US" sz="2800" dirty="0"/>
          </a:p>
        </p:txBody>
      </p:sp>
      <p:sp>
        <p:nvSpPr>
          <p:cNvPr id="19" name="Text 15"/>
          <p:cNvSpPr/>
          <p:nvPr/>
        </p:nvSpPr>
        <p:spPr>
          <a:xfrm>
            <a:off x="2056448" y="4843701"/>
            <a:ext cx="2304336" cy="287893"/>
          </a:xfrm>
          <a:prstGeom prst="rect">
            <a:avLst/>
          </a:prstGeom>
          <a:noFill/>
          <a:ln/>
        </p:spPr>
        <p:txBody>
          <a:bodyPr wrap="none" lIns="0" tIns="0" rIns="0" bIns="0" rtlCol="0" anchor="t"/>
          <a:lstStyle/>
          <a:p>
            <a:pPr marL="0" indent="0" algn="l">
              <a:lnSpc>
                <a:spcPts val="2250"/>
              </a:lnSpc>
              <a:buNone/>
            </a:pPr>
            <a:r>
              <a:rPr lang="en-US" sz="2400" dirty="0">
                <a:solidFill>
                  <a:srgbClr val="FFFFFF"/>
                </a:solidFill>
                <a:latin typeface="Nunito Semi Bold" pitchFamily="34" charset="0"/>
                <a:ea typeface="Nunito Semi Bold" pitchFamily="34" charset="-122"/>
                <a:cs typeface="Nunito Semi Bold" pitchFamily="34" charset="-120"/>
              </a:rPr>
              <a:t>Dropout Layers</a:t>
            </a:r>
            <a:endParaRPr lang="en-US" sz="2400" dirty="0"/>
          </a:p>
        </p:txBody>
      </p:sp>
      <p:sp>
        <p:nvSpPr>
          <p:cNvPr id="20" name="Text 16"/>
          <p:cNvSpPr/>
          <p:nvPr/>
        </p:nvSpPr>
        <p:spPr>
          <a:xfrm>
            <a:off x="2056448" y="5249108"/>
            <a:ext cx="8230910" cy="626745"/>
          </a:xfrm>
          <a:prstGeom prst="rect">
            <a:avLst/>
          </a:prstGeom>
          <a:noFill/>
          <a:ln/>
        </p:spPr>
        <p:txBody>
          <a:bodyPr wrap="square" lIns="0" tIns="0" rIns="0" bIns="0" rtlCol="0" anchor="t"/>
          <a:lstStyle/>
          <a:p>
            <a:pPr marL="0" indent="0" algn="l">
              <a:lnSpc>
                <a:spcPts val="2450"/>
              </a:lnSpc>
              <a:buNone/>
            </a:pPr>
            <a:r>
              <a:rPr lang="en-US" dirty="0">
                <a:solidFill>
                  <a:srgbClr val="FFFFFF"/>
                </a:solidFill>
                <a:latin typeface="PT Sans" pitchFamily="34" charset="0"/>
                <a:ea typeface="PT Sans" pitchFamily="34" charset="-122"/>
                <a:cs typeface="PT Sans" pitchFamily="34" charset="-120"/>
              </a:rPr>
              <a:t>Dropout layers prevent overfitting by randomly setting a fraction of the input units to zero during training, forcing the model to rely on a variety of features.</a:t>
            </a:r>
            <a:endParaRPr lang="en-US" dirty="0"/>
          </a:p>
        </p:txBody>
      </p:sp>
      <p:sp>
        <p:nvSpPr>
          <p:cNvPr id="21" name="Shape 17"/>
          <p:cNvSpPr/>
          <p:nvPr/>
        </p:nvSpPr>
        <p:spPr>
          <a:xfrm>
            <a:off x="1176635" y="6696670"/>
            <a:ext cx="685443" cy="22860"/>
          </a:xfrm>
          <a:prstGeom prst="roundRect">
            <a:avLst>
              <a:gd name="adj" fmla="val 1285260"/>
            </a:avLst>
          </a:prstGeom>
          <a:solidFill>
            <a:srgbClr val="48A8E2"/>
          </a:solidFill>
          <a:ln/>
        </p:spPr>
      </p:sp>
      <p:sp>
        <p:nvSpPr>
          <p:cNvPr id="22" name="Shape 18"/>
          <p:cNvSpPr/>
          <p:nvPr/>
        </p:nvSpPr>
        <p:spPr>
          <a:xfrm>
            <a:off x="758845" y="6487835"/>
            <a:ext cx="440650" cy="440650"/>
          </a:xfrm>
          <a:prstGeom prst="roundRect">
            <a:avLst>
              <a:gd name="adj" fmla="val 66677"/>
            </a:avLst>
          </a:prstGeom>
          <a:solidFill>
            <a:srgbClr val="00002E"/>
          </a:solidFill>
          <a:ln w="22860">
            <a:solidFill>
              <a:srgbClr val="48A8E2"/>
            </a:solidFill>
            <a:prstDash val="solid"/>
          </a:ln>
        </p:spPr>
      </p:sp>
      <p:sp>
        <p:nvSpPr>
          <p:cNvPr id="23" name="Text 19"/>
          <p:cNvSpPr/>
          <p:nvPr/>
        </p:nvSpPr>
        <p:spPr>
          <a:xfrm>
            <a:off x="896243" y="6569869"/>
            <a:ext cx="165854" cy="276582"/>
          </a:xfrm>
          <a:prstGeom prst="rect">
            <a:avLst/>
          </a:prstGeom>
          <a:noFill/>
          <a:ln/>
        </p:spPr>
        <p:txBody>
          <a:bodyPr wrap="none" lIns="0" tIns="0" rIns="0" bIns="0" rtlCol="0" anchor="t"/>
          <a:lstStyle/>
          <a:p>
            <a:pPr marL="0" indent="0" algn="ctr">
              <a:lnSpc>
                <a:spcPts val="2150"/>
              </a:lnSpc>
              <a:buNone/>
            </a:pPr>
            <a:r>
              <a:rPr lang="en-US" sz="2800" dirty="0">
                <a:solidFill>
                  <a:srgbClr val="FFFFFF"/>
                </a:solidFill>
                <a:latin typeface="Nunito Semi Bold" pitchFamily="34" charset="0"/>
                <a:ea typeface="Nunito Semi Bold" pitchFamily="34" charset="-122"/>
                <a:cs typeface="Nunito Semi Bold" pitchFamily="34" charset="-120"/>
              </a:rPr>
              <a:t>4</a:t>
            </a:r>
            <a:endParaRPr lang="en-US" sz="2800" dirty="0"/>
          </a:p>
        </p:txBody>
      </p:sp>
      <p:sp>
        <p:nvSpPr>
          <p:cNvPr id="24" name="Text 20"/>
          <p:cNvSpPr/>
          <p:nvPr/>
        </p:nvSpPr>
        <p:spPr>
          <a:xfrm>
            <a:off x="2056448" y="6463427"/>
            <a:ext cx="3931976" cy="287893"/>
          </a:xfrm>
          <a:prstGeom prst="rect">
            <a:avLst/>
          </a:prstGeom>
          <a:noFill/>
          <a:ln/>
        </p:spPr>
        <p:txBody>
          <a:bodyPr wrap="none" lIns="0" tIns="0" rIns="0" bIns="0" rtlCol="0" anchor="t"/>
          <a:lstStyle/>
          <a:p>
            <a:pPr marL="0" indent="0" algn="l">
              <a:lnSpc>
                <a:spcPts val="2250"/>
              </a:lnSpc>
              <a:buNone/>
            </a:pPr>
            <a:r>
              <a:rPr lang="en-US" sz="2400" dirty="0">
                <a:solidFill>
                  <a:srgbClr val="FFFFFF"/>
                </a:solidFill>
                <a:latin typeface="Nunito Semi Bold" pitchFamily="34" charset="0"/>
                <a:ea typeface="Nunito Semi Bold" pitchFamily="34" charset="-122"/>
                <a:cs typeface="Nunito Semi Bold" pitchFamily="34" charset="-120"/>
              </a:rPr>
              <a:t>Dense Layer &amp; Output Layer</a:t>
            </a:r>
            <a:endParaRPr lang="en-US" sz="2400" dirty="0"/>
          </a:p>
        </p:txBody>
      </p:sp>
      <p:sp>
        <p:nvSpPr>
          <p:cNvPr id="25" name="Text 21"/>
          <p:cNvSpPr/>
          <p:nvPr/>
        </p:nvSpPr>
        <p:spPr>
          <a:xfrm>
            <a:off x="2056447" y="6868835"/>
            <a:ext cx="8396399" cy="984247"/>
          </a:xfrm>
          <a:prstGeom prst="rect">
            <a:avLst/>
          </a:prstGeom>
          <a:noFill/>
          <a:ln/>
        </p:spPr>
        <p:txBody>
          <a:bodyPr wrap="square" lIns="0" tIns="0" rIns="0" bIns="0" rtlCol="0" anchor="t"/>
          <a:lstStyle/>
          <a:p>
            <a:pPr marL="0" indent="0" algn="l">
              <a:lnSpc>
                <a:spcPts val="2450"/>
              </a:lnSpc>
              <a:buNone/>
            </a:pPr>
            <a:r>
              <a:rPr lang="en-US" dirty="0">
                <a:solidFill>
                  <a:srgbClr val="FFFFFF"/>
                </a:solidFill>
                <a:latin typeface="PT Sans" pitchFamily="34" charset="0"/>
                <a:ea typeface="PT Sans" pitchFamily="34" charset="-122"/>
                <a:cs typeface="PT Sans" pitchFamily="34" charset="-120"/>
              </a:rPr>
              <a:t>The dense layer adds a fully connected layer to learn complex representations, and the output layer provides the final classification output, predicting whether a review is positive or negative.</a:t>
            </a:r>
            <a:endParaRPr lang="en-US" dirty="0"/>
          </a:p>
        </p:txBody>
      </p:sp>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76527" y="211334"/>
            <a:ext cx="6735568" cy="3418048"/>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14995"/>
          </a:xfrm>
          <a:prstGeom prst="rect">
            <a:avLst/>
          </a:prstGeom>
        </p:spPr>
      </p:pic>
      <p:sp>
        <p:nvSpPr>
          <p:cNvPr id="3" name="Text 0"/>
          <p:cNvSpPr/>
          <p:nvPr/>
        </p:nvSpPr>
        <p:spPr>
          <a:xfrm>
            <a:off x="788194" y="2951552"/>
            <a:ext cx="5298757" cy="662226"/>
          </a:xfrm>
          <a:prstGeom prst="rect">
            <a:avLst/>
          </a:prstGeom>
          <a:noFill/>
          <a:ln/>
        </p:spPr>
        <p:txBody>
          <a:bodyPr wrap="none" lIns="0" tIns="0" rIns="0" bIns="0" rtlCol="0" anchor="t"/>
          <a:lstStyle/>
          <a:p>
            <a:pPr marL="0" indent="0">
              <a:lnSpc>
                <a:spcPts val="5200"/>
              </a:lnSpc>
              <a:buNone/>
            </a:pPr>
            <a:r>
              <a:rPr lang="en-US" sz="4800" dirty="0">
                <a:solidFill>
                  <a:srgbClr val="FFFFFF"/>
                </a:solidFill>
                <a:latin typeface="Nunito Semi Bold" pitchFamily="34" charset="0"/>
                <a:ea typeface="Nunito Semi Bold" pitchFamily="34" charset="-122"/>
                <a:cs typeface="Nunito Semi Bold" pitchFamily="34" charset="-120"/>
              </a:rPr>
              <a:t>Training</a:t>
            </a:r>
            <a:endParaRPr lang="en-US" sz="4800" dirty="0"/>
          </a:p>
        </p:txBody>
      </p:sp>
      <p:sp>
        <p:nvSpPr>
          <p:cNvPr id="4" name="Text 1"/>
          <p:cNvSpPr/>
          <p:nvPr/>
        </p:nvSpPr>
        <p:spPr>
          <a:xfrm>
            <a:off x="559236" y="3694562"/>
            <a:ext cx="13054013" cy="360164"/>
          </a:xfrm>
          <a:prstGeom prst="rect">
            <a:avLst/>
          </a:prstGeom>
          <a:noFill/>
          <a:ln/>
        </p:spPr>
        <p:txBody>
          <a:bodyPr wrap="none" lIns="0" tIns="0" rIns="0" bIns="0" rtlCol="0" anchor="t"/>
          <a:lstStyle/>
          <a:p>
            <a:pPr marL="0" indent="0">
              <a:lnSpc>
                <a:spcPts val="2800"/>
              </a:lnSpc>
              <a:buNone/>
            </a:pPr>
            <a:r>
              <a:rPr lang="en-US" sz="2000" dirty="0">
                <a:solidFill>
                  <a:srgbClr val="FFFFFF"/>
                </a:solidFill>
                <a:latin typeface="PT Sans" pitchFamily="34" charset="0"/>
                <a:ea typeface="PT Sans" pitchFamily="34" charset="-122"/>
                <a:cs typeface="PT Sans" pitchFamily="34" charset="-120"/>
              </a:rPr>
              <a:t>The model is trained using a set of carefully chosen parameters to optimize its performance.</a:t>
            </a:r>
            <a:endParaRPr lang="en-US" sz="2000" dirty="0"/>
          </a:p>
        </p:txBody>
      </p:sp>
      <p:sp>
        <p:nvSpPr>
          <p:cNvPr id="15" name="Text 12"/>
          <p:cNvSpPr/>
          <p:nvPr/>
        </p:nvSpPr>
        <p:spPr>
          <a:xfrm>
            <a:off x="574476" y="7398126"/>
            <a:ext cx="13054013" cy="360164"/>
          </a:xfrm>
          <a:prstGeom prst="rect">
            <a:avLst/>
          </a:prstGeom>
          <a:noFill/>
          <a:ln/>
        </p:spPr>
        <p:txBody>
          <a:bodyPr wrap="none" lIns="0" tIns="0" rIns="0" bIns="0" rtlCol="0" anchor="t"/>
          <a:lstStyle/>
          <a:p>
            <a:pPr marL="0" indent="0">
              <a:lnSpc>
                <a:spcPts val="2800"/>
              </a:lnSpc>
              <a:buNone/>
            </a:pPr>
            <a:r>
              <a:rPr lang="en-US" sz="2000" dirty="0">
                <a:solidFill>
                  <a:srgbClr val="FFFFFF"/>
                </a:solidFill>
                <a:latin typeface="PT Sans" pitchFamily="34" charset="0"/>
                <a:ea typeface="PT Sans" pitchFamily="34" charset="-122"/>
                <a:cs typeface="PT Sans" pitchFamily="34" charset="-120"/>
              </a:rPr>
              <a:t>The model is trained for 5 epochs, and validation is performed on a portion of the training data to monitor for overfitting.</a:t>
            </a:r>
            <a:endParaRPr lang="en-US" sz="2000" dirty="0"/>
          </a:p>
        </p:txBody>
      </p:sp>
      <p:sp>
        <p:nvSpPr>
          <p:cNvPr id="33" name="Shape 2"/>
          <p:cNvSpPr/>
          <p:nvPr/>
        </p:nvSpPr>
        <p:spPr>
          <a:xfrm>
            <a:off x="559236" y="4277447"/>
            <a:ext cx="13054013" cy="2877145"/>
          </a:xfrm>
          <a:prstGeom prst="roundRect">
            <a:avLst>
              <a:gd name="adj" fmla="val 17309"/>
            </a:avLst>
          </a:prstGeom>
          <a:noFill/>
          <a:ln w="7620">
            <a:solidFill>
              <a:srgbClr val="FFFFFF">
                <a:alpha val="24000"/>
              </a:srgbClr>
            </a:solidFill>
            <a:prstDash val="solid"/>
          </a:ln>
        </p:spPr>
      </p:sp>
      <p:sp>
        <p:nvSpPr>
          <p:cNvPr id="34" name="Shape 3"/>
          <p:cNvSpPr/>
          <p:nvPr/>
        </p:nvSpPr>
        <p:spPr>
          <a:xfrm>
            <a:off x="566856" y="4285067"/>
            <a:ext cx="13038773" cy="645438"/>
          </a:xfrm>
          <a:prstGeom prst="rect">
            <a:avLst/>
          </a:prstGeom>
          <a:solidFill>
            <a:srgbClr val="FFFFFF">
              <a:alpha val="4000"/>
            </a:srgbClr>
          </a:solidFill>
          <a:ln/>
        </p:spPr>
      </p:sp>
      <p:sp>
        <p:nvSpPr>
          <p:cNvPr id="35" name="Text 4"/>
          <p:cNvSpPr/>
          <p:nvPr/>
        </p:nvSpPr>
        <p:spPr>
          <a:xfrm>
            <a:off x="792003" y="4427704"/>
            <a:ext cx="6065282" cy="360164"/>
          </a:xfrm>
          <a:prstGeom prst="rect">
            <a:avLst/>
          </a:prstGeom>
          <a:noFill/>
          <a:ln/>
        </p:spPr>
        <p:txBody>
          <a:bodyPr wrap="none" lIns="0" tIns="0" rIns="0" bIns="0" rtlCol="0" anchor="t"/>
          <a:lstStyle/>
          <a:p>
            <a:pPr marL="0" indent="0">
              <a:lnSpc>
                <a:spcPts val="2800"/>
              </a:lnSpc>
              <a:buNone/>
            </a:pPr>
            <a:r>
              <a:rPr lang="en-US" sz="1750" dirty="0">
                <a:solidFill>
                  <a:srgbClr val="FFFFFF"/>
                </a:solidFill>
                <a:latin typeface="PT Sans" pitchFamily="34" charset="0"/>
                <a:ea typeface="PT Sans" pitchFamily="34" charset="-122"/>
                <a:cs typeface="PT Sans" pitchFamily="34" charset="-120"/>
              </a:rPr>
              <a:t>Loss Function</a:t>
            </a:r>
            <a:endParaRPr lang="en-US" sz="1750" dirty="0"/>
          </a:p>
        </p:txBody>
      </p:sp>
      <p:sp>
        <p:nvSpPr>
          <p:cNvPr id="36" name="Text 5"/>
          <p:cNvSpPr/>
          <p:nvPr/>
        </p:nvSpPr>
        <p:spPr>
          <a:xfrm>
            <a:off x="5857993" y="4427703"/>
            <a:ext cx="7522488" cy="518109"/>
          </a:xfrm>
          <a:prstGeom prst="rect">
            <a:avLst/>
          </a:prstGeom>
          <a:noFill/>
          <a:ln/>
        </p:spPr>
        <p:txBody>
          <a:bodyPr wrap="none" lIns="0" tIns="0" rIns="0" bIns="0" rtlCol="0" anchor="t"/>
          <a:lstStyle/>
          <a:p>
            <a:pPr>
              <a:lnSpc>
                <a:spcPts val="2800"/>
              </a:lnSpc>
            </a:pPr>
            <a:r>
              <a:rPr lang="en-US" sz="1750" dirty="0" smtClean="0">
                <a:solidFill>
                  <a:srgbClr val="FFFFFF"/>
                </a:solidFill>
                <a:latin typeface="PT Sans" pitchFamily="34" charset="0"/>
                <a:ea typeface="PT Sans" pitchFamily="34" charset="-122"/>
                <a:cs typeface="PT Sans" pitchFamily="34" charset="-120"/>
              </a:rPr>
              <a:t>Binary Cross-entropy is suitable for binary classification tasks.</a:t>
            </a:r>
            <a:endParaRPr lang="en-US" sz="1750" dirty="0"/>
          </a:p>
        </p:txBody>
      </p:sp>
      <p:sp>
        <p:nvSpPr>
          <p:cNvPr id="37" name="Shape 6"/>
          <p:cNvSpPr/>
          <p:nvPr/>
        </p:nvSpPr>
        <p:spPr>
          <a:xfrm>
            <a:off x="566856" y="4930504"/>
            <a:ext cx="13038773" cy="645438"/>
          </a:xfrm>
          <a:prstGeom prst="rect">
            <a:avLst/>
          </a:prstGeom>
          <a:solidFill>
            <a:srgbClr val="000000">
              <a:alpha val="4000"/>
            </a:srgbClr>
          </a:solidFill>
          <a:ln/>
        </p:spPr>
      </p:sp>
      <p:sp>
        <p:nvSpPr>
          <p:cNvPr id="38" name="Text 7"/>
          <p:cNvSpPr/>
          <p:nvPr/>
        </p:nvSpPr>
        <p:spPr>
          <a:xfrm>
            <a:off x="792003" y="5073141"/>
            <a:ext cx="6065282" cy="360164"/>
          </a:xfrm>
          <a:prstGeom prst="rect">
            <a:avLst/>
          </a:prstGeom>
          <a:noFill/>
          <a:ln/>
        </p:spPr>
        <p:txBody>
          <a:bodyPr wrap="none" lIns="0" tIns="0" rIns="0" bIns="0" rtlCol="0" anchor="t"/>
          <a:lstStyle/>
          <a:p>
            <a:pPr marL="0" indent="0">
              <a:lnSpc>
                <a:spcPts val="2800"/>
              </a:lnSpc>
              <a:buNone/>
            </a:pPr>
            <a:r>
              <a:rPr lang="en-US" sz="1750" dirty="0">
                <a:solidFill>
                  <a:srgbClr val="FFFFFF"/>
                </a:solidFill>
                <a:latin typeface="PT Sans" pitchFamily="34" charset="0"/>
                <a:ea typeface="PT Sans" pitchFamily="34" charset="-122"/>
                <a:cs typeface="PT Sans" pitchFamily="34" charset="-120"/>
              </a:rPr>
              <a:t>Optimizer</a:t>
            </a:r>
            <a:endParaRPr lang="en-US" sz="1750" dirty="0"/>
          </a:p>
        </p:txBody>
      </p:sp>
      <p:sp>
        <p:nvSpPr>
          <p:cNvPr id="39" name="Text 8"/>
          <p:cNvSpPr/>
          <p:nvPr/>
        </p:nvSpPr>
        <p:spPr>
          <a:xfrm>
            <a:off x="5857993" y="5073141"/>
            <a:ext cx="7522488" cy="518110"/>
          </a:xfrm>
          <a:prstGeom prst="rect">
            <a:avLst/>
          </a:prstGeom>
          <a:noFill/>
          <a:ln/>
        </p:spPr>
        <p:txBody>
          <a:bodyPr wrap="none" lIns="0" tIns="0" rIns="0" bIns="0" rtlCol="0" anchor="t"/>
          <a:lstStyle/>
          <a:p>
            <a:pPr>
              <a:lnSpc>
                <a:spcPts val="2800"/>
              </a:lnSpc>
            </a:pPr>
            <a:r>
              <a:rPr lang="en-US" sz="1750" dirty="0" smtClean="0">
                <a:solidFill>
                  <a:srgbClr val="FFFFFF"/>
                </a:solidFill>
                <a:latin typeface="PT Sans" pitchFamily="34" charset="0"/>
                <a:ea typeface="PT Sans" pitchFamily="34" charset="-122"/>
                <a:cs typeface="PT Sans" pitchFamily="34" charset="-120"/>
              </a:rPr>
              <a:t>Adam optimizer, which adapts the learning rate during training.</a:t>
            </a:r>
            <a:endParaRPr lang="en-US" sz="1750" dirty="0"/>
          </a:p>
        </p:txBody>
      </p:sp>
      <p:sp>
        <p:nvSpPr>
          <p:cNvPr id="40" name="Shape 9"/>
          <p:cNvSpPr/>
          <p:nvPr/>
        </p:nvSpPr>
        <p:spPr>
          <a:xfrm>
            <a:off x="566856" y="5575942"/>
            <a:ext cx="13038773" cy="645438"/>
          </a:xfrm>
          <a:prstGeom prst="rect">
            <a:avLst/>
          </a:prstGeom>
          <a:solidFill>
            <a:srgbClr val="FFFFFF">
              <a:alpha val="4000"/>
            </a:srgbClr>
          </a:solidFill>
          <a:ln/>
        </p:spPr>
      </p:sp>
      <p:sp>
        <p:nvSpPr>
          <p:cNvPr id="41" name="Text 10"/>
          <p:cNvSpPr/>
          <p:nvPr/>
        </p:nvSpPr>
        <p:spPr>
          <a:xfrm>
            <a:off x="792003" y="5718579"/>
            <a:ext cx="6065282" cy="360164"/>
          </a:xfrm>
          <a:prstGeom prst="rect">
            <a:avLst/>
          </a:prstGeom>
          <a:noFill/>
          <a:ln/>
        </p:spPr>
        <p:txBody>
          <a:bodyPr wrap="none" lIns="0" tIns="0" rIns="0" bIns="0" rtlCol="0" anchor="t"/>
          <a:lstStyle/>
          <a:p>
            <a:pPr marL="0" indent="0">
              <a:lnSpc>
                <a:spcPts val="2800"/>
              </a:lnSpc>
              <a:buNone/>
            </a:pPr>
            <a:r>
              <a:rPr lang="en-US" sz="1750" dirty="0">
                <a:solidFill>
                  <a:srgbClr val="FFFFFF"/>
                </a:solidFill>
                <a:latin typeface="PT Sans" pitchFamily="34" charset="0"/>
                <a:ea typeface="PT Sans" pitchFamily="34" charset="-122"/>
                <a:cs typeface="PT Sans" pitchFamily="34" charset="-120"/>
              </a:rPr>
              <a:t>Metrics</a:t>
            </a:r>
            <a:endParaRPr lang="en-US" sz="1750" dirty="0"/>
          </a:p>
        </p:txBody>
      </p:sp>
      <p:sp>
        <p:nvSpPr>
          <p:cNvPr id="42" name="Text 11"/>
          <p:cNvSpPr/>
          <p:nvPr/>
        </p:nvSpPr>
        <p:spPr>
          <a:xfrm>
            <a:off x="5857993" y="5560633"/>
            <a:ext cx="7522488" cy="660746"/>
          </a:xfrm>
          <a:prstGeom prst="rect">
            <a:avLst/>
          </a:prstGeom>
          <a:noFill/>
          <a:ln/>
        </p:spPr>
        <p:txBody>
          <a:bodyPr wrap="none" lIns="0" tIns="0" rIns="0" bIns="0" rtlCol="0" anchor="t"/>
          <a:lstStyle/>
          <a:p>
            <a:pPr>
              <a:lnSpc>
                <a:spcPts val="2800"/>
              </a:lnSpc>
            </a:pPr>
            <a:r>
              <a:rPr lang="en-US" sz="1750" dirty="0" smtClean="0">
                <a:solidFill>
                  <a:srgbClr val="FFFFFF"/>
                </a:solidFill>
                <a:latin typeface="PT Sans" pitchFamily="34" charset="0"/>
                <a:ea typeface="PT Sans" pitchFamily="34" charset="-122"/>
                <a:cs typeface="PT Sans" pitchFamily="34" charset="-120"/>
              </a:rPr>
              <a:t>Accuracy to evaluate the model's performance.</a:t>
            </a:r>
            <a:endParaRPr lang="en-US" sz="1750" dirty="0"/>
          </a:p>
        </p:txBody>
      </p:sp>
      <p:sp>
        <p:nvSpPr>
          <p:cNvPr id="43" name="Shape 6"/>
          <p:cNvSpPr/>
          <p:nvPr/>
        </p:nvSpPr>
        <p:spPr>
          <a:xfrm>
            <a:off x="574476" y="6221380"/>
            <a:ext cx="13038773" cy="645438"/>
          </a:xfrm>
          <a:prstGeom prst="rect">
            <a:avLst/>
          </a:prstGeom>
          <a:solidFill>
            <a:srgbClr val="000000">
              <a:alpha val="4000"/>
            </a:srgbClr>
          </a:solidFill>
          <a:ln/>
        </p:spPr>
      </p:sp>
      <p:sp>
        <p:nvSpPr>
          <p:cNvPr id="44" name="Text 10"/>
          <p:cNvSpPr/>
          <p:nvPr/>
        </p:nvSpPr>
        <p:spPr>
          <a:xfrm>
            <a:off x="792003" y="6426234"/>
            <a:ext cx="4698521" cy="360164"/>
          </a:xfrm>
          <a:prstGeom prst="rect">
            <a:avLst/>
          </a:prstGeom>
          <a:noFill/>
          <a:ln/>
        </p:spPr>
        <p:txBody>
          <a:bodyPr wrap="none" lIns="0" tIns="0" rIns="0" bIns="0" rtlCol="0" anchor="t"/>
          <a:lstStyle/>
          <a:p>
            <a:pPr>
              <a:lnSpc>
                <a:spcPts val="2800"/>
              </a:lnSpc>
            </a:pPr>
            <a:r>
              <a:rPr lang="en-US" sz="1750" dirty="0" smtClean="0">
                <a:solidFill>
                  <a:srgbClr val="FFFFFF"/>
                </a:solidFill>
                <a:latin typeface="PT Sans" pitchFamily="34" charset="0"/>
                <a:ea typeface="PT Sans" pitchFamily="34" charset="-122"/>
                <a:cs typeface="PT Sans" pitchFamily="34" charset="-120"/>
              </a:rPr>
              <a:t>Training Procedure</a:t>
            </a:r>
          </a:p>
        </p:txBody>
      </p:sp>
      <p:sp>
        <p:nvSpPr>
          <p:cNvPr id="45" name="Text 16"/>
          <p:cNvSpPr/>
          <p:nvPr/>
        </p:nvSpPr>
        <p:spPr>
          <a:xfrm>
            <a:off x="5857993" y="6322107"/>
            <a:ext cx="7522488" cy="731758"/>
          </a:xfrm>
          <a:prstGeom prst="rect">
            <a:avLst/>
          </a:prstGeom>
          <a:noFill/>
          <a:ln/>
        </p:spPr>
        <p:txBody>
          <a:bodyPr wrap="square" lIns="0" tIns="0" rIns="0" bIns="0" rtlCol="0" anchor="t"/>
          <a:lstStyle/>
          <a:p>
            <a:pPr marL="0" indent="0">
              <a:lnSpc>
                <a:spcPts val="2850"/>
              </a:lnSpc>
              <a:buNone/>
            </a:pPr>
            <a:r>
              <a:rPr lang="en-US" sz="1800" kern="0" spc="-36" dirty="0">
                <a:solidFill>
                  <a:schemeClr val="bg1"/>
                </a:solidFill>
                <a:latin typeface="Inter" pitchFamily="34" charset="0"/>
                <a:ea typeface="Inter" pitchFamily="34" charset="-122"/>
                <a:cs typeface="Inter" pitchFamily="34" charset="-120"/>
              </a:rPr>
              <a:t>The model is trained for 5 epochs. The model is validated on a portion of the training data to monitor overfitting.</a:t>
            </a:r>
            <a:endParaRPr lang="en-US" sz="1800" dirty="0">
              <a:solidFill>
                <a:schemeClr val="bg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1632942"/>
            <a:ext cx="5632490" cy="704017"/>
          </a:xfrm>
          <a:prstGeom prst="rect">
            <a:avLst/>
          </a:prstGeom>
          <a:noFill/>
          <a:ln/>
        </p:spPr>
        <p:txBody>
          <a:bodyPr wrap="none" lIns="0" tIns="0" rIns="0" bIns="0" rtlCol="0" anchor="t"/>
          <a:lstStyle/>
          <a:p>
            <a:pPr marL="0" indent="0">
              <a:lnSpc>
                <a:spcPts val="5500"/>
              </a:lnSpc>
              <a:buNone/>
            </a:pPr>
            <a:r>
              <a:rPr lang="en-US" sz="5400" dirty="0">
                <a:solidFill>
                  <a:srgbClr val="FFFFFF"/>
                </a:solidFill>
                <a:latin typeface="Nunito Semi Bold" pitchFamily="34" charset="0"/>
                <a:ea typeface="Nunito Semi Bold" pitchFamily="34" charset="-122"/>
                <a:cs typeface="Nunito Semi Bold" pitchFamily="34" charset="-120"/>
              </a:rPr>
              <a:t>Evaluation</a:t>
            </a:r>
            <a:endParaRPr lang="en-US" sz="5400" dirty="0"/>
          </a:p>
        </p:txBody>
      </p:sp>
      <p:sp>
        <p:nvSpPr>
          <p:cNvPr id="4" name="Text 1"/>
          <p:cNvSpPr/>
          <p:nvPr/>
        </p:nvSpPr>
        <p:spPr>
          <a:xfrm>
            <a:off x="6324124" y="2695932"/>
            <a:ext cx="7468553" cy="766048"/>
          </a:xfrm>
          <a:prstGeom prst="rect">
            <a:avLst/>
          </a:prstGeom>
          <a:noFill/>
          <a:ln/>
        </p:spPr>
        <p:txBody>
          <a:bodyPr wrap="square" lIns="0" tIns="0" rIns="0" bIns="0" rtlCol="0" anchor="t"/>
          <a:lstStyle/>
          <a:p>
            <a:pPr marL="0" indent="0">
              <a:lnSpc>
                <a:spcPts val="3000"/>
              </a:lnSpc>
              <a:buNone/>
            </a:pPr>
            <a:r>
              <a:rPr lang="en-US" sz="2400" dirty="0">
                <a:solidFill>
                  <a:srgbClr val="FFFFFF"/>
                </a:solidFill>
                <a:latin typeface="PT Sans" pitchFamily="34" charset="0"/>
                <a:ea typeface="PT Sans" pitchFamily="34" charset="-122"/>
                <a:cs typeface="PT Sans" pitchFamily="34" charset="-120"/>
              </a:rPr>
              <a:t>The trained model is evaluated on unseen data to assess its generalizability and performance.</a:t>
            </a:r>
            <a:endParaRPr lang="en-US" sz="2400" dirty="0"/>
          </a:p>
        </p:txBody>
      </p:sp>
      <p:pic>
        <p:nvPicPr>
          <p:cNvPr id="5" name="Image 1" descr="preencoded.png"/>
          <p:cNvPicPr>
            <a:picLocks noChangeAspect="1"/>
          </p:cNvPicPr>
          <p:nvPr/>
        </p:nvPicPr>
        <p:blipFill>
          <a:blip r:embed="rId4"/>
          <a:stretch>
            <a:fillRect/>
          </a:stretch>
        </p:blipFill>
        <p:spPr>
          <a:xfrm>
            <a:off x="6324124" y="3731181"/>
            <a:ext cx="598408" cy="598408"/>
          </a:xfrm>
          <a:prstGeom prst="rect">
            <a:avLst/>
          </a:prstGeom>
        </p:spPr>
      </p:pic>
      <p:sp>
        <p:nvSpPr>
          <p:cNvPr id="6" name="Text 2"/>
          <p:cNvSpPr/>
          <p:nvPr/>
        </p:nvSpPr>
        <p:spPr>
          <a:xfrm>
            <a:off x="6324124" y="4568904"/>
            <a:ext cx="2816185" cy="351949"/>
          </a:xfrm>
          <a:prstGeom prst="rect">
            <a:avLst/>
          </a:prstGeom>
          <a:noFill/>
          <a:ln/>
        </p:spPr>
        <p:txBody>
          <a:bodyPr wrap="none" lIns="0" tIns="0" rIns="0" bIns="0" rtlCol="0" anchor="t"/>
          <a:lstStyle/>
          <a:p>
            <a:pPr marL="0" indent="0" algn="l">
              <a:lnSpc>
                <a:spcPts val="2750"/>
              </a:lnSpc>
              <a:buNone/>
            </a:pPr>
            <a:r>
              <a:rPr lang="en-US" sz="2800" dirty="0">
                <a:solidFill>
                  <a:srgbClr val="FFFFFF"/>
                </a:solidFill>
                <a:latin typeface="Nunito Semi Bold" pitchFamily="34" charset="0"/>
                <a:ea typeface="Nunito Semi Bold" pitchFamily="34" charset="-122"/>
                <a:cs typeface="Nunito Semi Bold" pitchFamily="34" charset="-120"/>
              </a:rPr>
              <a:t>Train Accuracy</a:t>
            </a:r>
            <a:endParaRPr lang="en-US" sz="2800" dirty="0"/>
          </a:p>
        </p:txBody>
      </p:sp>
      <p:sp>
        <p:nvSpPr>
          <p:cNvPr id="7" name="Text 3"/>
          <p:cNvSpPr/>
          <p:nvPr/>
        </p:nvSpPr>
        <p:spPr>
          <a:xfrm>
            <a:off x="6324124" y="5064443"/>
            <a:ext cx="3554730" cy="1532096"/>
          </a:xfrm>
          <a:prstGeom prst="rect">
            <a:avLst/>
          </a:prstGeom>
          <a:noFill/>
          <a:ln/>
        </p:spPr>
        <p:txBody>
          <a:bodyPr wrap="square" lIns="0" tIns="0" rIns="0" bIns="0" rtlCol="0" anchor="t"/>
          <a:lstStyle/>
          <a:p>
            <a:pPr marL="0" indent="0" algn="l">
              <a:lnSpc>
                <a:spcPts val="3000"/>
              </a:lnSpc>
              <a:buNone/>
            </a:pPr>
            <a:r>
              <a:rPr lang="en-US" sz="2400" dirty="0">
                <a:solidFill>
                  <a:srgbClr val="FFFFFF"/>
                </a:solidFill>
                <a:latin typeface="PT Sans" pitchFamily="34" charset="0"/>
                <a:ea typeface="PT Sans" pitchFamily="34" charset="-122"/>
                <a:cs typeface="PT Sans" pitchFamily="34" charset="-120"/>
              </a:rPr>
              <a:t>The model achieves an impressive train accuracy of </a:t>
            </a:r>
            <a:r>
              <a:rPr lang="en-US" sz="2400" b="1" u="sng" dirty="0">
                <a:solidFill>
                  <a:srgbClr val="FFFFFF"/>
                </a:solidFill>
                <a:latin typeface="PT Sans" pitchFamily="34" charset="0"/>
                <a:ea typeface="PT Sans" pitchFamily="34" charset="-122"/>
                <a:cs typeface="PT Sans" pitchFamily="34" charset="-120"/>
              </a:rPr>
              <a:t>99.99%</a:t>
            </a:r>
            <a:r>
              <a:rPr lang="en-US" sz="2400" dirty="0">
                <a:solidFill>
                  <a:srgbClr val="FFFFFF"/>
                </a:solidFill>
                <a:latin typeface="PT Sans" pitchFamily="34" charset="0"/>
                <a:ea typeface="PT Sans" pitchFamily="34" charset="-122"/>
                <a:cs typeface="PT Sans" pitchFamily="34" charset="-120"/>
              </a:rPr>
              <a:t>.</a:t>
            </a:r>
            <a:endParaRPr lang="en-US" sz="2400" dirty="0"/>
          </a:p>
        </p:txBody>
      </p:sp>
      <p:pic>
        <p:nvPicPr>
          <p:cNvPr id="8" name="Image 2" descr="preencoded.png"/>
          <p:cNvPicPr>
            <a:picLocks noChangeAspect="1"/>
          </p:cNvPicPr>
          <p:nvPr/>
        </p:nvPicPr>
        <p:blipFill>
          <a:blip r:embed="rId5"/>
          <a:stretch>
            <a:fillRect/>
          </a:stretch>
        </p:blipFill>
        <p:spPr>
          <a:xfrm>
            <a:off x="10237827" y="3731181"/>
            <a:ext cx="598408" cy="598408"/>
          </a:xfrm>
          <a:prstGeom prst="rect">
            <a:avLst/>
          </a:prstGeom>
        </p:spPr>
      </p:pic>
      <p:sp>
        <p:nvSpPr>
          <p:cNvPr id="9" name="Text 4"/>
          <p:cNvSpPr/>
          <p:nvPr/>
        </p:nvSpPr>
        <p:spPr>
          <a:xfrm>
            <a:off x="10237827" y="4568904"/>
            <a:ext cx="2816185" cy="351949"/>
          </a:xfrm>
          <a:prstGeom prst="rect">
            <a:avLst/>
          </a:prstGeom>
          <a:noFill/>
          <a:ln/>
        </p:spPr>
        <p:txBody>
          <a:bodyPr wrap="none" lIns="0" tIns="0" rIns="0" bIns="0" rtlCol="0" anchor="t"/>
          <a:lstStyle/>
          <a:p>
            <a:pPr marL="0" indent="0" algn="l">
              <a:lnSpc>
                <a:spcPts val="2750"/>
              </a:lnSpc>
              <a:buNone/>
            </a:pPr>
            <a:r>
              <a:rPr lang="en-US" sz="2800" dirty="0">
                <a:solidFill>
                  <a:srgbClr val="FFFFFF"/>
                </a:solidFill>
                <a:latin typeface="Nunito Semi Bold" pitchFamily="34" charset="0"/>
                <a:ea typeface="Nunito Semi Bold" pitchFamily="34" charset="-122"/>
                <a:cs typeface="Nunito Semi Bold" pitchFamily="34" charset="-120"/>
              </a:rPr>
              <a:t>Test Accuracy</a:t>
            </a:r>
            <a:endParaRPr lang="en-US" sz="2800" dirty="0"/>
          </a:p>
        </p:txBody>
      </p:sp>
      <p:sp>
        <p:nvSpPr>
          <p:cNvPr id="10" name="Text 5"/>
          <p:cNvSpPr/>
          <p:nvPr/>
        </p:nvSpPr>
        <p:spPr>
          <a:xfrm>
            <a:off x="10237827" y="5064443"/>
            <a:ext cx="3554849" cy="2214898"/>
          </a:xfrm>
          <a:prstGeom prst="rect">
            <a:avLst/>
          </a:prstGeom>
          <a:noFill/>
          <a:ln/>
        </p:spPr>
        <p:txBody>
          <a:bodyPr wrap="square" lIns="0" tIns="0" rIns="0" bIns="0" rtlCol="0" anchor="t"/>
          <a:lstStyle/>
          <a:p>
            <a:pPr marL="0" indent="0" algn="l">
              <a:lnSpc>
                <a:spcPts val="3000"/>
              </a:lnSpc>
              <a:buNone/>
            </a:pPr>
            <a:r>
              <a:rPr lang="en-US" sz="2400" dirty="0">
                <a:solidFill>
                  <a:srgbClr val="FFFFFF"/>
                </a:solidFill>
                <a:latin typeface="PT Sans" pitchFamily="34" charset="0"/>
                <a:ea typeface="PT Sans" pitchFamily="34" charset="-122"/>
                <a:cs typeface="PT Sans" pitchFamily="34" charset="-120"/>
              </a:rPr>
              <a:t>The model demonstrates a test accuracy of </a:t>
            </a:r>
            <a:r>
              <a:rPr lang="en-US" sz="2400" b="1" u="sng" dirty="0">
                <a:solidFill>
                  <a:srgbClr val="FFFFFF"/>
                </a:solidFill>
                <a:latin typeface="PT Sans" pitchFamily="34" charset="0"/>
                <a:ea typeface="PT Sans" pitchFamily="34" charset="-122"/>
                <a:cs typeface="PT Sans" pitchFamily="34" charset="-120"/>
              </a:rPr>
              <a:t>92%</a:t>
            </a:r>
            <a:r>
              <a:rPr lang="en-US" sz="2400" dirty="0">
                <a:solidFill>
                  <a:srgbClr val="FFFFFF"/>
                </a:solidFill>
                <a:latin typeface="PT Sans" pitchFamily="34" charset="0"/>
                <a:ea typeface="PT Sans" pitchFamily="34" charset="-122"/>
                <a:cs typeface="PT Sans" pitchFamily="34" charset="-120"/>
              </a:rPr>
              <a:t>, indicating its ability to generalize well to unseen data.</a:t>
            </a:r>
            <a:endParaRPr lang="en-US" sz="24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3" name="Text 0"/>
          <p:cNvSpPr/>
          <p:nvPr/>
        </p:nvSpPr>
        <p:spPr>
          <a:xfrm>
            <a:off x="6245543" y="415885"/>
            <a:ext cx="5103733" cy="637937"/>
          </a:xfrm>
          <a:prstGeom prst="rect">
            <a:avLst/>
          </a:prstGeom>
          <a:noFill/>
          <a:ln/>
        </p:spPr>
        <p:txBody>
          <a:bodyPr wrap="none" lIns="0" tIns="0" rIns="0" bIns="0" rtlCol="0" anchor="t"/>
          <a:lstStyle/>
          <a:p>
            <a:pPr marL="0" indent="0">
              <a:lnSpc>
                <a:spcPts val="5000"/>
              </a:lnSpc>
              <a:buNone/>
            </a:pPr>
            <a:r>
              <a:rPr lang="en-US" sz="4800" dirty="0">
                <a:solidFill>
                  <a:srgbClr val="FFFFFF"/>
                </a:solidFill>
                <a:latin typeface="Nunito Semi Bold" pitchFamily="34" charset="0"/>
                <a:ea typeface="Nunito Semi Bold" pitchFamily="34" charset="-122"/>
                <a:cs typeface="Nunito Semi Bold" pitchFamily="34" charset="-120"/>
              </a:rPr>
              <a:t>Deployment</a:t>
            </a:r>
            <a:endParaRPr lang="en-US" sz="4800" dirty="0"/>
          </a:p>
        </p:txBody>
      </p:sp>
      <p:sp>
        <p:nvSpPr>
          <p:cNvPr id="4" name="Text 1"/>
          <p:cNvSpPr/>
          <p:nvPr/>
        </p:nvSpPr>
        <p:spPr>
          <a:xfrm>
            <a:off x="6245543" y="1183959"/>
            <a:ext cx="7625715" cy="861178"/>
          </a:xfrm>
          <a:prstGeom prst="rect">
            <a:avLst/>
          </a:prstGeom>
          <a:noFill/>
          <a:ln/>
        </p:spPr>
        <p:txBody>
          <a:bodyPr wrap="none" lIns="0" tIns="0" rIns="0" bIns="0" rtlCol="0" anchor="t"/>
          <a:lstStyle/>
          <a:p>
            <a:pPr marL="0" indent="0">
              <a:lnSpc>
                <a:spcPts val="2700"/>
              </a:lnSpc>
              <a:buNone/>
            </a:pPr>
            <a:r>
              <a:rPr lang="en-US" sz="2000" dirty="0" smtClean="0">
                <a:solidFill>
                  <a:srgbClr val="FFFFFF"/>
                </a:solidFill>
                <a:latin typeface="PT Sans" pitchFamily="34" charset="0"/>
                <a:ea typeface="PT Sans" pitchFamily="34" charset="-122"/>
                <a:cs typeface="PT Sans" pitchFamily="34" charset="-120"/>
              </a:rPr>
              <a:t>The trained model is deployed to make it accessible for real-time</a:t>
            </a:r>
          </a:p>
          <a:p>
            <a:pPr marL="0" indent="0">
              <a:lnSpc>
                <a:spcPts val="2700"/>
              </a:lnSpc>
              <a:buNone/>
            </a:pPr>
            <a:r>
              <a:rPr lang="en-US" sz="2000" dirty="0" smtClean="0">
                <a:solidFill>
                  <a:srgbClr val="FFFFFF"/>
                </a:solidFill>
                <a:latin typeface="PT Sans" pitchFamily="34" charset="0"/>
                <a:ea typeface="PT Sans" pitchFamily="34" charset="-122"/>
                <a:cs typeface="PT Sans" pitchFamily="34" charset="-120"/>
              </a:rPr>
              <a:t> predictions.</a:t>
            </a:r>
            <a:endParaRPr lang="en-US" sz="2000" dirty="0"/>
          </a:p>
        </p:txBody>
      </p:sp>
      <p:pic>
        <p:nvPicPr>
          <p:cNvPr id="5" name="Image 1" descr="preencoded.png"/>
          <p:cNvPicPr>
            <a:picLocks noChangeAspect="1"/>
          </p:cNvPicPr>
          <p:nvPr/>
        </p:nvPicPr>
        <p:blipFill>
          <a:blip r:embed="rId3"/>
          <a:stretch>
            <a:fillRect/>
          </a:stretch>
        </p:blipFill>
        <p:spPr>
          <a:xfrm>
            <a:off x="6245543" y="2289096"/>
            <a:ext cx="1084540" cy="1735217"/>
          </a:xfrm>
          <a:prstGeom prst="rect">
            <a:avLst/>
          </a:prstGeom>
        </p:spPr>
      </p:pic>
      <p:sp>
        <p:nvSpPr>
          <p:cNvPr id="6" name="Text 2"/>
          <p:cNvSpPr/>
          <p:nvPr/>
        </p:nvSpPr>
        <p:spPr>
          <a:xfrm>
            <a:off x="7655362" y="2505908"/>
            <a:ext cx="3281579" cy="318849"/>
          </a:xfrm>
          <a:prstGeom prst="rect">
            <a:avLst/>
          </a:prstGeom>
          <a:noFill/>
          <a:ln/>
        </p:spPr>
        <p:txBody>
          <a:bodyPr wrap="none" lIns="0" tIns="0" rIns="0" bIns="0" rtlCol="0" anchor="t"/>
          <a:lstStyle/>
          <a:p>
            <a:pPr marL="0" indent="0" algn="l">
              <a:lnSpc>
                <a:spcPts val="2500"/>
              </a:lnSpc>
              <a:buNone/>
            </a:pPr>
            <a:r>
              <a:rPr lang="en-US" sz="2800" dirty="0">
                <a:solidFill>
                  <a:srgbClr val="FFFFFF"/>
                </a:solidFill>
                <a:latin typeface="Nunito Semi Bold" pitchFamily="34" charset="0"/>
                <a:ea typeface="Nunito Semi Bold" pitchFamily="34" charset="-122"/>
                <a:cs typeface="Nunito Semi Bold" pitchFamily="34" charset="-120"/>
              </a:rPr>
              <a:t>Function Definition</a:t>
            </a:r>
            <a:endParaRPr lang="en-US" sz="2800" dirty="0"/>
          </a:p>
        </p:txBody>
      </p:sp>
      <p:sp>
        <p:nvSpPr>
          <p:cNvPr id="7" name="Text 3"/>
          <p:cNvSpPr/>
          <p:nvPr/>
        </p:nvSpPr>
        <p:spPr>
          <a:xfrm>
            <a:off x="7655362" y="2954893"/>
            <a:ext cx="6215896" cy="694134"/>
          </a:xfrm>
          <a:prstGeom prst="rect">
            <a:avLst/>
          </a:prstGeom>
          <a:noFill/>
          <a:ln/>
        </p:spPr>
        <p:txBody>
          <a:bodyPr wrap="square" lIns="0" tIns="0" rIns="0" bIns="0" rtlCol="0" anchor="t"/>
          <a:lstStyle/>
          <a:p>
            <a:pPr marL="0" indent="0" algn="l">
              <a:lnSpc>
                <a:spcPts val="2700"/>
              </a:lnSpc>
              <a:buNone/>
            </a:pPr>
            <a:r>
              <a:rPr lang="en-US" sz="2000" dirty="0">
                <a:solidFill>
                  <a:srgbClr val="FFFFFF"/>
                </a:solidFill>
                <a:latin typeface="PT Sans" pitchFamily="34" charset="0"/>
                <a:ea typeface="PT Sans" pitchFamily="34" charset="-122"/>
                <a:cs typeface="PT Sans" pitchFamily="34" charset="-120"/>
              </a:rPr>
              <a:t>A function, predict\_sentiment, is defined to preprocess input text and make predictions using the trained model.</a:t>
            </a:r>
            <a:endParaRPr lang="en-US" sz="2000" dirty="0"/>
          </a:p>
        </p:txBody>
      </p:sp>
      <p:pic>
        <p:nvPicPr>
          <p:cNvPr id="8" name="Image 2" descr="preencoded.png"/>
          <p:cNvPicPr>
            <a:picLocks noChangeAspect="1"/>
          </p:cNvPicPr>
          <p:nvPr/>
        </p:nvPicPr>
        <p:blipFill>
          <a:blip r:embed="rId4"/>
          <a:stretch>
            <a:fillRect/>
          </a:stretch>
        </p:blipFill>
        <p:spPr>
          <a:xfrm>
            <a:off x="6245543" y="4024312"/>
            <a:ext cx="1084540" cy="1735217"/>
          </a:xfrm>
          <a:prstGeom prst="rect">
            <a:avLst/>
          </a:prstGeom>
        </p:spPr>
      </p:pic>
      <p:sp>
        <p:nvSpPr>
          <p:cNvPr id="9" name="Text 4"/>
          <p:cNvSpPr/>
          <p:nvPr/>
        </p:nvSpPr>
        <p:spPr>
          <a:xfrm>
            <a:off x="7655361" y="4241126"/>
            <a:ext cx="4321485" cy="317658"/>
          </a:xfrm>
          <a:prstGeom prst="rect">
            <a:avLst/>
          </a:prstGeom>
          <a:noFill/>
          <a:ln/>
        </p:spPr>
        <p:txBody>
          <a:bodyPr wrap="none" lIns="0" tIns="0" rIns="0" bIns="0" rtlCol="0" anchor="t"/>
          <a:lstStyle/>
          <a:p>
            <a:pPr marL="0" indent="0" algn="l">
              <a:lnSpc>
                <a:spcPts val="2500"/>
              </a:lnSpc>
              <a:buNone/>
            </a:pPr>
            <a:r>
              <a:rPr lang="en-US" sz="2800" dirty="0">
                <a:solidFill>
                  <a:srgbClr val="FFFFFF"/>
                </a:solidFill>
                <a:latin typeface="Nunito Semi Bold" pitchFamily="34" charset="0"/>
                <a:ea typeface="Nunito Semi Bold" pitchFamily="34" charset="-122"/>
                <a:cs typeface="Nunito Semi Bold" pitchFamily="34" charset="-120"/>
              </a:rPr>
              <a:t>Gradio Interface Creation</a:t>
            </a:r>
            <a:endParaRPr lang="en-US" sz="2800" dirty="0"/>
          </a:p>
        </p:txBody>
      </p:sp>
      <p:sp>
        <p:nvSpPr>
          <p:cNvPr id="10" name="Text 5"/>
          <p:cNvSpPr/>
          <p:nvPr/>
        </p:nvSpPr>
        <p:spPr>
          <a:xfrm>
            <a:off x="7655362" y="4690110"/>
            <a:ext cx="6215896" cy="694134"/>
          </a:xfrm>
          <a:prstGeom prst="rect">
            <a:avLst/>
          </a:prstGeom>
          <a:noFill/>
          <a:ln/>
        </p:spPr>
        <p:txBody>
          <a:bodyPr wrap="square" lIns="0" tIns="0" rIns="0" bIns="0" rtlCol="0" anchor="t"/>
          <a:lstStyle/>
          <a:p>
            <a:pPr marL="0" indent="0" algn="l">
              <a:lnSpc>
                <a:spcPts val="2700"/>
              </a:lnSpc>
              <a:buNone/>
            </a:pPr>
            <a:r>
              <a:rPr lang="en-US" sz="2000" dirty="0">
                <a:solidFill>
                  <a:srgbClr val="FFFFFF"/>
                </a:solidFill>
                <a:latin typeface="PT Sans" pitchFamily="34" charset="0"/>
                <a:ea typeface="PT Sans" pitchFamily="34" charset="-122"/>
                <a:cs typeface="PT Sans" pitchFamily="34" charset="-120"/>
              </a:rPr>
              <a:t>A user-friendly Gradio interface is created, providing text input for movie reviews and displaying the predicted sentiment as output.</a:t>
            </a:r>
            <a:endParaRPr lang="en-US" sz="2000" dirty="0"/>
          </a:p>
        </p:txBody>
      </p:sp>
      <p:pic>
        <p:nvPicPr>
          <p:cNvPr id="11" name="Image 3" descr="preencoded.png"/>
          <p:cNvPicPr>
            <a:picLocks noChangeAspect="1"/>
          </p:cNvPicPr>
          <p:nvPr/>
        </p:nvPicPr>
        <p:blipFill>
          <a:blip r:embed="rId5"/>
          <a:stretch>
            <a:fillRect/>
          </a:stretch>
        </p:blipFill>
        <p:spPr>
          <a:xfrm>
            <a:off x="6245543" y="5759529"/>
            <a:ext cx="1084540" cy="1735217"/>
          </a:xfrm>
          <a:prstGeom prst="rect">
            <a:avLst/>
          </a:prstGeom>
        </p:spPr>
      </p:pic>
      <p:sp>
        <p:nvSpPr>
          <p:cNvPr id="12" name="Text 6"/>
          <p:cNvSpPr/>
          <p:nvPr/>
        </p:nvSpPr>
        <p:spPr>
          <a:xfrm>
            <a:off x="7655362" y="5976342"/>
            <a:ext cx="3980826" cy="318849"/>
          </a:xfrm>
          <a:prstGeom prst="rect">
            <a:avLst/>
          </a:prstGeom>
          <a:noFill/>
          <a:ln/>
        </p:spPr>
        <p:txBody>
          <a:bodyPr wrap="none" lIns="0" tIns="0" rIns="0" bIns="0" rtlCol="0" anchor="t"/>
          <a:lstStyle/>
          <a:p>
            <a:pPr marL="0" indent="0" algn="l">
              <a:lnSpc>
                <a:spcPts val="2500"/>
              </a:lnSpc>
              <a:buNone/>
            </a:pPr>
            <a:r>
              <a:rPr lang="en-US" sz="2800" dirty="0">
                <a:solidFill>
                  <a:srgbClr val="FFFFFF"/>
                </a:solidFill>
                <a:latin typeface="Nunito Semi Bold" pitchFamily="34" charset="0"/>
                <a:ea typeface="Nunito Semi Bold" pitchFamily="34" charset="-122"/>
                <a:cs typeface="Nunito Semi Bold" pitchFamily="34" charset="-120"/>
              </a:rPr>
              <a:t>Launching the Interface</a:t>
            </a:r>
            <a:endParaRPr lang="en-US" sz="2800" dirty="0"/>
          </a:p>
        </p:txBody>
      </p:sp>
      <p:sp>
        <p:nvSpPr>
          <p:cNvPr id="13" name="Text 7"/>
          <p:cNvSpPr/>
          <p:nvPr/>
        </p:nvSpPr>
        <p:spPr>
          <a:xfrm>
            <a:off x="7655362" y="6425327"/>
            <a:ext cx="6215896" cy="694134"/>
          </a:xfrm>
          <a:prstGeom prst="rect">
            <a:avLst/>
          </a:prstGeom>
          <a:noFill/>
          <a:ln/>
        </p:spPr>
        <p:txBody>
          <a:bodyPr wrap="square" lIns="0" tIns="0" rIns="0" bIns="0" rtlCol="0" anchor="t"/>
          <a:lstStyle/>
          <a:p>
            <a:pPr marL="0" indent="0" algn="l">
              <a:lnSpc>
                <a:spcPts val="2700"/>
              </a:lnSpc>
              <a:buNone/>
            </a:pPr>
            <a:r>
              <a:rPr lang="en-US" sz="2000" dirty="0">
                <a:solidFill>
                  <a:srgbClr val="FFFFFF"/>
                </a:solidFill>
                <a:latin typeface="PT Sans" pitchFamily="34" charset="0"/>
                <a:ea typeface="PT Sans" pitchFamily="34" charset="-122"/>
                <a:cs typeface="PT Sans" pitchFamily="34" charset="-120"/>
              </a:rPr>
              <a:t>The Gradio interface is launched, enabling users to interact with the deployed model and receive sentiment predictions in real time.</a:t>
            </a:r>
            <a:endParaRPr lang="en-US" sz="2000" dirty="0"/>
          </a:p>
        </p:txBody>
      </p:sp>
      <p:pic>
        <p:nvPicPr>
          <p:cNvPr id="14" name="Picture 13"/>
          <p:cNvPicPr>
            <a:picLocks noChangeAspect="1"/>
          </p:cNvPicPr>
          <p:nvPr/>
        </p:nvPicPr>
        <p:blipFill rotWithShape="1">
          <a:blip r:embed="rId6">
            <a:extLst>
              <a:ext uri="{28A0092B-C50C-407E-A947-70E740481C1C}">
                <a14:useLocalDpi xmlns:a14="http://schemas.microsoft.com/office/drawing/2010/main" val="0"/>
              </a:ext>
            </a:extLst>
          </a:blip>
          <a:srcRect l="4239" t="1082" r="-1817" b="436"/>
          <a:stretch/>
        </p:blipFill>
        <p:spPr>
          <a:xfrm>
            <a:off x="0" y="1"/>
            <a:ext cx="5776829"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558522" y="438864"/>
            <a:ext cx="3755231" cy="469344"/>
          </a:xfrm>
          <a:prstGeom prst="rect">
            <a:avLst/>
          </a:prstGeom>
          <a:noFill/>
          <a:ln/>
        </p:spPr>
        <p:txBody>
          <a:bodyPr wrap="none" lIns="0" tIns="0" rIns="0" bIns="0" rtlCol="0" anchor="t"/>
          <a:lstStyle/>
          <a:p>
            <a:pPr marL="0" indent="0">
              <a:lnSpc>
                <a:spcPts val="3650"/>
              </a:lnSpc>
              <a:buNone/>
            </a:pPr>
            <a:r>
              <a:rPr lang="en-US" sz="3600" dirty="0">
                <a:solidFill>
                  <a:srgbClr val="FFFFFF"/>
                </a:solidFill>
                <a:latin typeface="Nunito Semi Bold" pitchFamily="34" charset="0"/>
                <a:ea typeface="Nunito Semi Bold" pitchFamily="34" charset="-122"/>
                <a:cs typeface="Nunito Semi Bold" pitchFamily="34" charset="-120"/>
              </a:rPr>
              <a:t>Example 1 </a:t>
            </a:r>
            <a:endParaRPr lang="en-US" sz="3600" dirty="0"/>
          </a:p>
        </p:txBody>
      </p:sp>
      <p:pic>
        <p:nvPicPr>
          <p:cNvPr id="3" name="Image 0" descr="preencoded.png"/>
          <p:cNvPicPr>
            <a:picLocks noChangeAspect="1"/>
          </p:cNvPicPr>
          <p:nvPr/>
        </p:nvPicPr>
        <p:blipFill rotWithShape="1">
          <a:blip r:embed="rId3"/>
          <a:srcRect b="26097"/>
          <a:stretch/>
        </p:blipFill>
        <p:spPr>
          <a:xfrm>
            <a:off x="558522" y="1147524"/>
            <a:ext cx="13513356" cy="2671441"/>
          </a:xfrm>
          <a:prstGeom prst="rect">
            <a:avLst/>
          </a:prstGeom>
        </p:spPr>
      </p:pic>
      <p:sp>
        <p:nvSpPr>
          <p:cNvPr id="4" name="Text 1"/>
          <p:cNvSpPr/>
          <p:nvPr/>
        </p:nvSpPr>
        <p:spPr>
          <a:xfrm>
            <a:off x="558522" y="4058281"/>
            <a:ext cx="3755231" cy="469344"/>
          </a:xfrm>
          <a:prstGeom prst="rect">
            <a:avLst/>
          </a:prstGeom>
          <a:noFill/>
          <a:ln/>
        </p:spPr>
        <p:txBody>
          <a:bodyPr wrap="none" lIns="0" tIns="0" rIns="0" bIns="0" rtlCol="0" anchor="t"/>
          <a:lstStyle/>
          <a:p>
            <a:pPr marL="0" indent="0">
              <a:lnSpc>
                <a:spcPts val="3650"/>
              </a:lnSpc>
              <a:buNone/>
            </a:pPr>
            <a:r>
              <a:rPr lang="en-US" sz="3600" dirty="0">
                <a:solidFill>
                  <a:srgbClr val="FFFFFF"/>
                </a:solidFill>
                <a:latin typeface="Nunito Semi Bold" pitchFamily="34" charset="0"/>
                <a:ea typeface="Nunito Semi Bold" pitchFamily="34" charset="-122"/>
                <a:cs typeface="Nunito Semi Bold" pitchFamily="34" charset="-120"/>
              </a:rPr>
              <a:t>Example 2</a:t>
            </a:r>
            <a:endParaRPr lang="en-US" sz="3600" dirty="0"/>
          </a:p>
        </p:txBody>
      </p:sp>
      <p:pic>
        <p:nvPicPr>
          <p:cNvPr id="5" name="Image 1" descr="preencoded.png"/>
          <p:cNvPicPr>
            <a:picLocks noChangeAspect="1"/>
          </p:cNvPicPr>
          <p:nvPr/>
        </p:nvPicPr>
        <p:blipFill rotWithShape="1">
          <a:blip r:embed="rId4"/>
          <a:srcRect b="17882"/>
          <a:stretch/>
        </p:blipFill>
        <p:spPr>
          <a:xfrm>
            <a:off x="558522" y="4854374"/>
            <a:ext cx="13513356" cy="2801485"/>
          </a:xfrm>
          <a:prstGeom prst="rect">
            <a:avLst/>
          </a:prstGeom>
        </p:spPr>
      </p:pic>
      <p:sp>
        <p:nvSpPr>
          <p:cNvPr id="6" name="Text 2"/>
          <p:cNvSpPr/>
          <p:nvPr/>
        </p:nvSpPr>
        <p:spPr>
          <a:xfrm>
            <a:off x="558522" y="8930164"/>
            <a:ext cx="13513356" cy="255270"/>
          </a:xfrm>
          <a:prstGeom prst="rect">
            <a:avLst/>
          </a:prstGeom>
          <a:noFill/>
          <a:ln/>
        </p:spPr>
        <p:txBody>
          <a:bodyPr wrap="none" lIns="0" tIns="0" rIns="0" bIns="0" rtlCol="0" anchor="t"/>
          <a:lstStyle/>
          <a:p>
            <a:pPr marL="0" indent="0">
              <a:lnSpc>
                <a:spcPts val="2000"/>
              </a:lnSpc>
              <a:buNone/>
            </a:pPr>
            <a:r>
              <a:rPr lang="en-US" sz="1250" dirty="0">
                <a:solidFill>
                  <a:srgbClr val="FFFFFF"/>
                </a:solidFill>
                <a:latin typeface="PT Sans" pitchFamily="34" charset="0"/>
                <a:ea typeface="PT Sans" pitchFamily="34" charset="-122"/>
                <a:cs typeface="PT Sans" pitchFamily="34" charset="-120"/>
              </a:rPr>
              <a:t>These examples showcase the model's ability to accurately classify movie reviews as positive or negative.</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49</TotalTime>
  <Words>916</Words>
  <Application>Microsoft Office PowerPoint</Application>
  <PresentationFormat>Custom</PresentationFormat>
  <Paragraphs>104</Paragraphs>
  <Slides>11</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Inter</vt:lpstr>
      <vt:lpstr>Nunito Semi Bold</vt:lpstr>
      <vt:lpstr>Calibri</vt:lpstr>
      <vt:lpstr>Times New Roman</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Microsoft account</cp:lastModifiedBy>
  <cp:revision>11</cp:revision>
  <dcterms:created xsi:type="dcterms:W3CDTF">2024-10-16T17:59:27Z</dcterms:created>
  <dcterms:modified xsi:type="dcterms:W3CDTF">2024-10-16T19:30:52Z</dcterms:modified>
</cp:coreProperties>
</file>